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31.png" ContentType="image/png"/>
  <Override PartName="/ppt/media/image68.png" ContentType="image/png"/>
  <Override PartName="/ppt/media/image66.png" ContentType="image/png"/>
  <Override PartName="/ppt/media/image79.png" ContentType="image/png"/>
  <Override PartName="/ppt/media/image67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8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64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95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97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104.xml.rels" ContentType="application/vnd.openxmlformats-package.relationships+xml"/>
  <Override PartName="/ppt/slides/_rels/slide74.xml.rels" ContentType="application/vnd.openxmlformats-package.relationships+xml"/>
  <Override PartName="/ppt/slides/_rels/slide90.xml.rels" ContentType="application/vnd.openxmlformats-package.relationships+xml"/>
  <Override PartName="/ppt/slides/_rels/slide98.xml.rels" ContentType="application/vnd.openxmlformats-package.relationships+xml"/>
  <Override PartName="/ppt/slides/_rels/slide45.xml.rels" ContentType="application/vnd.openxmlformats-package.relationships+xml"/>
  <Override PartName="/ppt/slides/_rels/slide105.xml.rels" ContentType="application/vnd.openxmlformats-package.relationships+xml"/>
  <Override PartName="/ppt/slides/_rels/slide75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102.xml.rels" ContentType="application/vnd.openxmlformats-package.relationships+xml"/>
  <Override PartName="/ppt/slides/_rels/slide11.xml.rels" ContentType="application/vnd.openxmlformats-package.relationships+xml"/>
  <Override PartName="/ppt/slides/_rels/slide101.xml.rels" ContentType="application/vnd.openxmlformats-package.relationships+xml"/>
  <Override PartName="/ppt/slides/_rels/slide78.xml.rels" ContentType="application/vnd.openxmlformats-package.relationships+xml"/>
  <Override PartName="/ppt/slides/_rels/slide94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103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52.xml.rels" ContentType="application/vnd.openxmlformats-package.relationships+xml"/>
  <Override PartName="/ppt/slides/_rels/slide106.xml.rels" ContentType="application/vnd.openxmlformats-package.relationships+xml"/>
  <Override PartName="/ppt/slides/_rels/slide76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37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36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93.xml.rels" ContentType="application/vnd.openxmlformats-package.relationships+xml"/>
  <Override PartName="/ppt/slides/_rels/slide92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02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5.xml" ContentType="application/vnd.openxmlformats-officedocument.presentationml.slide+xml"/>
  <Override PartName="/ppt/slides/slide106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9.xml" ContentType="application/vnd.openxmlformats-officedocument.presentationml.slide+xml"/>
  <Override PartName="/ppt/slides/slide105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104.xml" ContentType="application/vnd.openxmlformats-officedocument.presentationml.slide+xml"/>
  <Override PartName="/ppt/slides/slide96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87.xml" ContentType="application/vnd.openxmlformats-officedocument.presentationml.slide+xml"/>
  <Override PartName="/ppt/slides/slide78.xml" ContentType="application/vnd.openxmlformats-officedocument.presentationml.slide+xml"/>
  <Override PartName="/ppt/slides/slide103.xml" ContentType="application/vnd.openxmlformats-officedocument.presentationml.slide+xml"/>
  <Override PartName="/ppt/slides/slide95.xml" ContentType="application/vnd.openxmlformats-officedocument.presentationml.slide+xml"/>
  <Override PartName="/ppt/slides/slide86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100" Type="http://schemas.openxmlformats.org/officeDocument/2006/relationships/slide" Target="slides/slide96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110" Type="http://schemas.openxmlformats.org/officeDocument/2006/relationships/slide" Target="slides/slide106.xml"/><Relationship Id="rId11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DCE8762-061D-40BB-9E7B-0B64ACF1429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080" cy="3081960"/>
          </a:xfrm>
          <a:prstGeom prst="rect">
            <a:avLst/>
          </a:prstGeom>
          <a:ln w="0">
            <a:noFill/>
          </a:ln>
        </p:spPr>
      </p:sp>
      <p:sp>
        <p:nvSpPr>
          <p:cNvPr id="7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Hello Everyone! I am Marcell Juhasz. Welcome to my presentation about the cost of abstractions in embedded systems.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69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6A24E21-1677-4950-A178-526E10FD1FE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9F5537-F901-4D18-9684-D1FDD540576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4E2A74-D882-4C93-A7AD-3BD8431EB63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DC9524-D254-4950-A3D7-E2217E9EDFA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95917A-DBDF-4A0C-81F8-598D9EED88F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6CBC0AA-B2A9-4A76-9B04-1B0B6F60644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58E176D-384F-46F9-ABDB-4B838BF283B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F237C75-258B-4C4E-9868-091EC22BE02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EE34470-DC72-41BC-9B3F-696AF767FFD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377A341-0D23-4491-9DCC-C4CFD06ABB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A9B9252-253C-4521-9635-E32ED77CCB4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65A229F-00A9-41FC-9842-0C565608F67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5EF90D-D2CA-4EB5-A002-33E69C6EE9A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6228028-5376-4991-8820-5327F0FF639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3D3EEE8-B494-4C60-AF34-5D6F225775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DF39F54-D867-4FF1-BA02-02BB68ADB58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3704C2C-F972-4957-8012-E2915626C42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562FDD-1589-47AA-8BAD-4AC761FA560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40CAA0-A0C0-4CCA-A323-B7E50DE1B3F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A24709-0566-4891-8D9F-EBF00BD3579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75F3CA-5F2B-4D54-9B0C-6ECA65890CA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D22AB2-E6F3-4622-94DF-58C76A3D1F8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6B5E6B-E085-4B33-8B8D-172B10F08E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C6D420-6641-41DD-80DC-518B8738911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1BC0BC-E997-4E24-AEF8-B562960820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048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4C3E5F-64D4-4024-AE32-9CB61BB96DA2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048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E3EF6A4-92F1-4C70-A2F9-3DB9FD643F58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slideLayout" Target="../slideLayouts/slideLayout1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39680" cy="238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Aptos Display"/>
              </a:rPr>
              <a:t>Balancing Efficiency and</a:t>
            </a:r>
            <a:br>
              <a:rPr sz="5400"/>
            </a:br>
            <a:r>
              <a:rPr b="0" lang="en-US" sz="5400" spc="-1" strike="noStrike">
                <a:solidFill>
                  <a:srgbClr val="000000"/>
                </a:solidFill>
                <a:latin typeface="Aptos Display"/>
              </a:rPr>
              <a:t>Flexibility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39680" cy="16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Cost of Abstractions in Embedded Systems</a:t>
            </a:r>
            <a:br>
              <a:rPr sz="2400"/>
            </a:b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Marcell Juhasz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"/>
          <p:cNvSpPr/>
          <p:nvPr/>
        </p:nvSpPr>
        <p:spPr>
          <a:xfrm>
            <a:off x="2834640" y="6035040"/>
            <a:ext cx="648900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"/>
          <p:cNvSpPr/>
          <p:nvPr/>
        </p:nvSpPr>
        <p:spPr>
          <a:xfrm>
            <a:off x="7040160" y="3017520"/>
            <a:ext cx="2466360" cy="225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Subtitle 7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3" name=""/>
          <p:cNvSpPr/>
          <p:nvPr/>
        </p:nvSpPr>
        <p:spPr>
          <a:xfrm>
            <a:off x="914760" y="2286360"/>
            <a:ext cx="4796640" cy="25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7040880" y="2103120"/>
            <a:ext cx="4340160" cy="30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 flipH="1">
            <a:off x="3571920" y="3108960"/>
            <a:ext cx="3461400" cy="878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"/>
          <p:cNvSpPr/>
          <p:nvPr/>
        </p:nvSpPr>
        <p:spPr>
          <a:xfrm flipH="1">
            <a:off x="3013920" y="3108960"/>
            <a:ext cx="4019760" cy="8193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"/>
          <p:cNvSpPr/>
          <p:nvPr/>
        </p:nvSpPr>
        <p:spPr>
          <a:xfrm>
            <a:off x="2791080" y="6035040"/>
            <a:ext cx="66063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 the pin value in the GPIO_InitStruct structure on the stack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D8BDCF4-39CC-4666-80EB-10E1C88F4B02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" descr=""/>
          <p:cNvPicPr/>
          <p:nvPr/>
        </p:nvPicPr>
        <p:blipFill>
          <a:blip r:embed="rId1"/>
          <a:stretch/>
        </p:blipFill>
        <p:spPr>
          <a:xfrm>
            <a:off x="2378880" y="1152000"/>
            <a:ext cx="7206120" cy="5404320"/>
          </a:xfrm>
          <a:prstGeom prst="rect">
            <a:avLst/>
          </a:prstGeom>
          <a:ln w="0">
            <a:noFill/>
          </a:ln>
        </p:spPr>
      </p:pic>
      <p:sp>
        <p:nvSpPr>
          <p:cNvPr id="728" name="Subtitle 94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Result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30FFA55-F234-41B6-8D71-43744C20C96F}" type="slidenum">
              <a:t>100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" descr=""/>
          <p:cNvPicPr/>
          <p:nvPr/>
        </p:nvPicPr>
        <p:blipFill>
          <a:blip r:embed="rId1"/>
          <a:stretch/>
        </p:blipFill>
        <p:spPr>
          <a:xfrm>
            <a:off x="2378880" y="1152000"/>
            <a:ext cx="7206120" cy="5404320"/>
          </a:xfrm>
          <a:prstGeom prst="rect">
            <a:avLst/>
          </a:prstGeom>
          <a:ln w="0">
            <a:noFill/>
          </a:ln>
        </p:spPr>
      </p:pic>
      <p:sp>
        <p:nvSpPr>
          <p:cNvPr id="730" name="Subtitle 93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Result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31" name=""/>
          <p:cNvSpPr/>
          <p:nvPr/>
        </p:nvSpPr>
        <p:spPr>
          <a:xfrm>
            <a:off x="4244760" y="3108240"/>
            <a:ext cx="3783240" cy="384120"/>
          </a:xfrm>
          <a:prstGeom prst="rect">
            <a:avLst/>
          </a:prstGeom>
          <a:solidFill>
            <a:srgbClr val="ff972f"/>
          </a:solidFill>
          <a:ln w="38160">
            <a:solidFill>
              <a:srgbClr val="ed4c0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Execute 1 extra loop every 4 loops.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6F30A8-0B36-4B72-8909-458E094EA050}" type="slidenum">
              <a:t>101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ubtitle 24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Code Bloat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33" name=""/>
          <p:cNvSpPr/>
          <p:nvPr/>
        </p:nvSpPr>
        <p:spPr>
          <a:xfrm>
            <a:off x="825120" y="2099520"/>
            <a:ext cx="6855480" cy="6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oscillator_config_3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7F598CA-2535-4CE9-BEF2-E05B02D0CDF0}" type="slidenum">
              <a:t>102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"/>
          <p:cNvSpPr/>
          <p:nvPr/>
        </p:nvSpPr>
        <p:spPr>
          <a:xfrm>
            <a:off x="5013000" y="2113920"/>
            <a:ext cx="2155320" cy="6836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Subtitle 95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Code Bloat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36" name=""/>
          <p:cNvSpPr/>
          <p:nvPr/>
        </p:nvSpPr>
        <p:spPr>
          <a:xfrm flipV="1">
            <a:off x="7058880" y="1443960"/>
            <a:ext cx="1316520" cy="584640"/>
          </a:xfrm>
          <a:prstGeom prst="curvedConnector3">
            <a:avLst>
              <a:gd name="adj1" fmla="val 4945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"/>
          <p:cNvSpPr/>
          <p:nvPr/>
        </p:nvSpPr>
        <p:spPr>
          <a:xfrm>
            <a:off x="8357400" y="1261800"/>
            <a:ext cx="3474360" cy="38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non-type template parameter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8" name=""/>
          <p:cNvSpPr/>
          <p:nvPr/>
        </p:nvSpPr>
        <p:spPr>
          <a:xfrm>
            <a:off x="825120" y="2099520"/>
            <a:ext cx="6855480" cy="6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oscillator_config_3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377592-56BD-4100-A8D9-9D112A181305}" type="slidenum">
              <a:t>103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"/>
          <p:cNvSpPr/>
          <p:nvPr/>
        </p:nvSpPr>
        <p:spPr>
          <a:xfrm>
            <a:off x="2688840" y="2113920"/>
            <a:ext cx="2228400" cy="6836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"/>
          <p:cNvSpPr/>
          <p:nvPr/>
        </p:nvSpPr>
        <p:spPr>
          <a:xfrm>
            <a:off x="5013000" y="2113920"/>
            <a:ext cx="2155320" cy="6836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Subtitle 97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Code Bloat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42" name=""/>
          <p:cNvSpPr/>
          <p:nvPr/>
        </p:nvSpPr>
        <p:spPr>
          <a:xfrm flipV="1">
            <a:off x="7058880" y="1443960"/>
            <a:ext cx="1316520" cy="584640"/>
          </a:xfrm>
          <a:prstGeom prst="curvedConnector3">
            <a:avLst>
              <a:gd name="adj1" fmla="val 4945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"/>
          <p:cNvSpPr/>
          <p:nvPr/>
        </p:nvSpPr>
        <p:spPr>
          <a:xfrm>
            <a:off x="8357400" y="1261800"/>
            <a:ext cx="3474360" cy="38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non-type template parameter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4" name=""/>
          <p:cNvSpPr/>
          <p:nvPr/>
        </p:nvSpPr>
        <p:spPr>
          <a:xfrm>
            <a:off x="825120" y="2099520"/>
            <a:ext cx="6855480" cy="6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oscillator_config_3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5" name=""/>
          <p:cNvSpPr/>
          <p:nvPr/>
        </p:nvSpPr>
        <p:spPr>
          <a:xfrm>
            <a:off x="2194560" y="3803760"/>
            <a:ext cx="5175000" cy="29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_ZN3hal3rcc4CRcc20configure_oscillatorIX...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6" name=""/>
          <p:cNvSpPr/>
          <p:nvPr/>
        </p:nvSpPr>
        <p:spPr>
          <a:xfrm>
            <a:off x="2194560" y="4315680"/>
            <a:ext cx="5175000" cy="29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_ZN3hal3rcc4CRcc20configure_oscillatorIX...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7" name=""/>
          <p:cNvSpPr/>
          <p:nvPr/>
        </p:nvSpPr>
        <p:spPr>
          <a:xfrm>
            <a:off x="2194560" y="4827960"/>
            <a:ext cx="5175000" cy="29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_ZN3hal3rcc4CRcc20configure_oscillatorIX...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8" name=""/>
          <p:cNvSpPr/>
          <p:nvPr/>
        </p:nvSpPr>
        <p:spPr>
          <a:xfrm>
            <a:off x="840960" y="2230560"/>
            <a:ext cx="1353240" cy="1737360"/>
          </a:xfrm>
          <a:prstGeom prst="curvedConnector3">
            <a:avLst>
              <a:gd name="adj1" fmla="val -4440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"/>
          <p:cNvSpPr/>
          <p:nvPr/>
        </p:nvSpPr>
        <p:spPr>
          <a:xfrm>
            <a:off x="859320" y="2395440"/>
            <a:ext cx="1334880" cy="2029680"/>
          </a:xfrm>
          <a:prstGeom prst="curvedConnector3">
            <a:avLst>
              <a:gd name="adj1" fmla="val -42668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"/>
          <p:cNvSpPr/>
          <p:nvPr/>
        </p:nvSpPr>
        <p:spPr>
          <a:xfrm>
            <a:off x="822960" y="2614680"/>
            <a:ext cx="1371240" cy="2359080"/>
          </a:xfrm>
          <a:prstGeom prst="curvedConnector3">
            <a:avLst>
              <a:gd name="adj1" fmla="val -3789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0CEF72B-EAD5-4C88-8A96-311C52E1028C}" type="slidenum">
              <a:t>104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"/>
          <p:cNvSpPr/>
          <p:nvPr/>
        </p:nvSpPr>
        <p:spPr>
          <a:xfrm>
            <a:off x="2688840" y="2113920"/>
            <a:ext cx="2228400" cy="6836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"/>
          <p:cNvSpPr/>
          <p:nvPr/>
        </p:nvSpPr>
        <p:spPr>
          <a:xfrm>
            <a:off x="5013000" y="2113920"/>
            <a:ext cx="2155320" cy="6836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Subtitle 98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Code Bloat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54" name=""/>
          <p:cNvSpPr/>
          <p:nvPr/>
        </p:nvSpPr>
        <p:spPr>
          <a:xfrm flipV="1">
            <a:off x="7058880" y="1443960"/>
            <a:ext cx="1316520" cy="584640"/>
          </a:xfrm>
          <a:prstGeom prst="curvedConnector3">
            <a:avLst>
              <a:gd name="adj1" fmla="val 4945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"/>
          <p:cNvSpPr/>
          <p:nvPr/>
        </p:nvSpPr>
        <p:spPr>
          <a:xfrm>
            <a:off x="8357400" y="1261800"/>
            <a:ext cx="3474360" cy="38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non-type template parameter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6" name=""/>
          <p:cNvSpPr/>
          <p:nvPr/>
        </p:nvSpPr>
        <p:spPr>
          <a:xfrm>
            <a:off x="825120" y="2099520"/>
            <a:ext cx="6855480" cy="6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oscillator_config_3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57" name=""/>
          <p:cNvSpPr/>
          <p:nvPr/>
        </p:nvSpPr>
        <p:spPr>
          <a:xfrm>
            <a:off x="2194560" y="3803760"/>
            <a:ext cx="5175000" cy="29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_ZN3hal3rcc4CRcc20configure_oscillatorIX...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58" name=""/>
          <p:cNvSpPr/>
          <p:nvPr/>
        </p:nvSpPr>
        <p:spPr>
          <a:xfrm>
            <a:off x="2194560" y="4315680"/>
            <a:ext cx="5175000" cy="29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_ZN3hal3rcc4CRcc20configure_oscillatorIX...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59" name=""/>
          <p:cNvSpPr/>
          <p:nvPr/>
        </p:nvSpPr>
        <p:spPr>
          <a:xfrm>
            <a:off x="2194560" y="4827960"/>
            <a:ext cx="5175000" cy="29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_ZN3hal3rcc4CRcc20configure_oscillatorIX...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60" name=""/>
          <p:cNvSpPr/>
          <p:nvPr/>
        </p:nvSpPr>
        <p:spPr>
          <a:xfrm>
            <a:off x="840960" y="2230560"/>
            <a:ext cx="1353240" cy="1737360"/>
          </a:xfrm>
          <a:prstGeom prst="curvedConnector3">
            <a:avLst>
              <a:gd name="adj1" fmla="val -4440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"/>
          <p:cNvSpPr/>
          <p:nvPr/>
        </p:nvSpPr>
        <p:spPr>
          <a:xfrm>
            <a:off x="859320" y="2395440"/>
            <a:ext cx="1334880" cy="2029680"/>
          </a:xfrm>
          <a:prstGeom prst="curvedConnector3">
            <a:avLst>
              <a:gd name="adj1" fmla="val -42668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"/>
          <p:cNvSpPr/>
          <p:nvPr/>
        </p:nvSpPr>
        <p:spPr>
          <a:xfrm>
            <a:off x="822960" y="2614680"/>
            <a:ext cx="1371240" cy="2359080"/>
          </a:xfrm>
          <a:prstGeom prst="curvedConnector3">
            <a:avLst>
              <a:gd name="adj1" fmla="val -3789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"/>
          <p:cNvSpPr/>
          <p:nvPr/>
        </p:nvSpPr>
        <p:spPr>
          <a:xfrm>
            <a:off x="8558640" y="3328200"/>
            <a:ext cx="493560" cy="212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"/>
          <p:cNvSpPr/>
          <p:nvPr/>
        </p:nvSpPr>
        <p:spPr>
          <a:xfrm>
            <a:off x="9052560" y="4078080"/>
            <a:ext cx="1296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Binary size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5" name=""/>
          <p:cNvSpPr/>
          <p:nvPr/>
        </p:nvSpPr>
        <p:spPr>
          <a:xfrm>
            <a:off x="9054360" y="4717080"/>
            <a:ext cx="19728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Compilation time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140096B-F457-4B64-BD4B-8432C94354A2}" type="slidenum">
              <a:t>105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ubtitle 96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LED Blinking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5B14A5D-CE8F-4C87-B190-A6C0D5D7802C}" type="slidenum">
              <a:t>106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3431160" y="5855040"/>
            <a:ext cx="5326200" cy="6368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"/>
          <p:cNvSpPr/>
          <p:nvPr/>
        </p:nvSpPr>
        <p:spPr>
          <a:xfrm>
            <a:off x="7040880" y="3291840"/>
            <a:ext cx="1779840" cy="225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Subtitle 8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914760" y="2286360"/>
            <a:ext cx="4796640" cy="25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7040880" y="2103120"/>
            <a:ext cx="4340160" cy="30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 flipH="1">
            <a:off x="3013920" y="3383280"/>
            <a:ext cx="4020480" cy="5450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"/>
          <p:cNvSpPr/>
          <p:nvPr/>
        </p:nvSpPr>
        <p:spPr>
          <a:xfrm>
            <a:off x="3431160" y="5855040"/>
            <a:ext cx="532620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prepare to pass the address of the GPIO_InitStruct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structure to the GPIO_Init function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39F920A-E44B-4D12-A397-D3276661643A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"/>
          <p:cNvSpPr/>
          <p:nvPr/>
        </p:nvSpPr>
        <p:spPr>
          <a:xfrm>
            <a:off x="2379600" y="6035040"/>
            <a:ext cx="740124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"/>
          <p:cNvSpPr/>
          <p:nvPr/>
        </p:nvSpPr>
        <p:spPr>
          <a:xfrm>
            <a:off x="7040880" y="3566160"/>
            <a:ext cx="1779840" cy="225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Subtitle 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914760" y="2286360"/>
            <a:ext cx="4796640" cy="25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7040880" y="2103120"/>
            <a:ext cx="4340160" cy="30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 flipH="1" flipV="1">
            <a:off x="4476960" y="3471120"/>
            <a:ext cx="2556720" cy="1792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"/>
          <p:cNvSpPr/>
          <p:nvPr/>
        </p:nvSpPr>
        <p:spPr>
          <a:xfrm>
            <a:off x="2379600" y="6035040"/>
            <a:ext cx="7429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 up the mode value for GPIO_MODE_INPUT (subtract 5 from 6 -&gt; 1)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4BB0AA3-96D2-446E-97D0-EE1B165A1112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"/>
          <p:cNvSpPr/>
          <p:nvPr/>
        </p:nvSpPr>
        <p:spPr>
          <a:xfrm>
            <a:off x="2631240" y="6035040"/>
            <a:ext cx="682956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/>
          <p:nvPr/>
        </p:nvSpPr>
        <p:spPr>
          <a:xfrm>
            <a:off x="7040160" y="3840480"/>
            <a:ext cx="2420640" cy="225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Subtitle 10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914760" y="2286360"/>
            <a:ext cx="4796640" cy="25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7040880" y="2103120"/>
            <a:ext cx="4340160" cy="30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 flipH="1" flipV="1">
            <a:off x="4476960" y="3471120"/>
            <a:ext cx="2556720" cy="4536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"/>
          <p:cNvSpPr/>
          <p:nvPr/>
        </p:nvSpPr>
        <p:spPr>
          <a:xfrm flipH="1" flipV="1">
            <a:off x="3013920" y="3924360"/>
            <a:ext cx="4019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"/>
          <p:cNvSpPr/>
          <p:nvPr/>
        </p:nvSpPr>
        <p:spPr>
          <a:xfrm>
            <a:off x="2631240" y="6035040"/>
            <a:ext cx="69264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 the mode value in the GPIO_InitStruct structure on the stack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6798EFE-CC80-4506-A27B-AA607A95A374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"/>
          <p:cNvSpPr/>
          <p:nvPr/>
        </p:nvSpPr>
        <p:spPr>
          <a:xfrm>
            <a:off x="3408480" y="5855040"/>
            <a:ext cx="5371920" cy="5990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"/>
          <p:cNvSpPr/>
          <p:nvPr/>
        </p:nvSpPr>
        <p:spPr>
          <a:xfrm>
            <a:off x="7049520" y="4114800"/>
            <a:ext cx="3234240" cy="225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Subtitle 11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914760" y="2286360"/>
            <a:ext cx="4796640" cy="25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"/>
          <p:cNvSpPr/>
          <p:nvPr/>
        </p:nvSpPr>
        <p:spPr>
          <a:xfrm>
            <a:off x="7040880" y="2103120"/>
            <a:ext cx="4340160" cy="30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 flipH="1" flipV="1">
            <a:off x="3013920" y="3928320"/>
            <a:ext cx="4029120" cy="2707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"/>
          <p:cNvSpPr/>
          <p:nvPr/>
        </p:nvSpPr>
        <p:spPr>
          <a:xfrm>
            <a:off x="3408480" y="5855040"/>
            <a:ext cx="537192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GPIO_Init function with the GPIO_InitStruct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structure as an argument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4841A68-36A2-42E9-9D6C-4394687980C0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"/>
          <p:cNvSpPr/>
          <p:nvPr/>
        </p:nvSpPr>
        <p:spPr>
          <a:xfrm>
            <a:off x="3385440" y="6035040"/>
            <a:ext cx="541764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"/>
          <p:cNvSpPr/>
          <p:nvPr/>
        </p:nvSpPr>
        <p:spPr>
          <a:xfrm>
            <a:off x="7040880" y="4389120"/>
            <a:ext cx="3242880" cy="225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Subtitle 1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914760" y="2286360"/>
            <a:ext cx="4796640" cy="25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7040880" y="2103120"/>
            <a:ext cx="4340160" cy="30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 flipH="1" flipV="1">
            <a:off x="2282400" y="4385520"/>
            <a:ext cx="4751280" cy="878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"/>
          <p:cNvSpPr/>
          <p:nvPr/>
        </p:nvSpPr>
        <p:spPr>
          <a:xfrm>
            <a:off x="3385440" y="6035040"/>
            <a:ext cx="54176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an infinite loop (branch to the same address)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214AF3B-C482-4A20-8F6F-EB527CBE8BD0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959400" y="3200400"/>
            <a:ext cx="4569480" cy="27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"/>
          <p:cNvSpPr/>
          <p:nvPr/>
        </p:nvSpPr>
        <p:spPr>
          <a:xfrm>
            <a:off x="7588800" y="1403640"/>
            <a:ext cx="4203720" cy="10940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Subtitle 5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57560" y="954720"/>
            <a:ext cx="6854040" cy="52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 flipH="1">
            <a:off x="5528880" y="1920240"/>
            <a:ext cx="1962720" cy="14137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"/>
          <p:cNvSpPr/>
          <p:nvPr/>
        </p:nvSpPr>
        <p:spPr>
          <a:xfrm>
            <a:off x="7635240" y="1357920"/>
            <a:ext cx="424872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3703320" y="5897880"/>
            <a:ext cx="4808520" cy="5911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pin is greater than 15, branch to the end (invalid pin check)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5894C01-791B-42C4-98A2-F011691FFB9D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959400" y="3429000"/>
            <a:ext cx="4706640" cy="27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"/>
          <p:cNvSpPr/>
          <p:nvPr/>
        </p:nvSpPr>
        <p:spPr>
          <a:xfrm>
            <a:off x="7589520" y="2546640"/>
            <a:ext cx="4203720" cy="7740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Subtitle 13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57560" y="954720"/>
            <a:ext cx="6854040" cy="52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7635240" y="1357920"/>
            <a:ext cx="424872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 flipH="1">
            <a:off x="5712120" y="2926080"/>
            <a:ext cx="1824840" cy="637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>
            <a:off x="3703320" y="5897880"/>
            <a:ext cx="4808520" cy="5911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mode is greater than 1, branch to the end (invalid mode check)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EC687E0-BCF1-4BE1-8209-691B93DA8A0D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"/>
          <p:cNvSpPr/>
          <p:nvPr/>
        </p:nvSpPr>
        <p:spPr>
          <a:xfrm>
            <a:off x="959400" y="4149000"/>
            <a:ext cx="3975120" cy="27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>
            <a:off x="7588800" y="3333600"/>
            <a:ext cx="4203720" cy="2847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Subtitle 14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457560" y="954720"/>
            <a:ext cx="6854040" cy="52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7635240" y="1357920"/>
            <a:ext cx="424872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 flipH="1">
            <a:off x="5208840" y="3474720"/>
            <a:ext cx="2328480" cy="8197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"/>
          <p:cNvSpPr/>
          <p:nvPr/>
        </p:nvSpPr>
        <p:spPr>
          <a:xfrm>
            <a:off x="3703320" y="5897880"/>
            <a:ext cx="4808520" cy="5911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mode is not 1, branch to configure pin for input mode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0494A2E-5145-4898-9F29-DA7412158A7B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"/>
          <p:cNvSpPr/>
          <p:nvPr/>
        </p:nvSpPr>
        <p:spPr>
          <a:xfrm>
            <a:off x="2514600" y="4663440"/>
            <a:ext cx="1414080" cy="225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"/>
          <p:cNvSpPr/>
          <p:nvPr/>
        </p:nvSpPr>
        <p:spPr>
          <a:xfrm>
            <a:off x="7589520" y="3607920"/>
            <a:ext cx="4203720" cy="2847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Subtitle 15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57560" y="954720"/>
            <a:ext cx="6854040" cy="52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7635240" y="1357920"/>
            <a:ext cx="424872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 flipH="1">
            <a:off x="3974040" y="3749040"/>
            <a:ext cx="3562920" cy="911160"/>
          </a:xfrm>
          <a:prstGeom prst="curvedConnector3">
            <a:avLst>
              <a:gd name="adj1" fmla="val 37421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"/>
          <p:cNvSpPr/>
          <p:nvPr/>
        </p:nvSpPr>
        <p:spPr>
          <a:xfrm>
            <a:off x="3703320" y="6035040"/>
            <a:ext cx="480852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prepare mask value for OSPEEDR (3)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E3F1B4B-C9BA-496F-8249-CE508F7106A9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ubtitle 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whoami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1" name="TextBox 1"/>
          <p:cNvSpPr/>
          <p:nvPr/>
        </p:nvSpPr>
        <p:spPr>
          <a:xfrm>
            <a:off x="1721160" y="1710000"/>
            <a:ext cx="8745120" cy="38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Marcell Juhasz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github.com/juhaszmarcell96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linkedin.com/in/juhaszmarcell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marcell.juhasz96@gmail.com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Zühlke Engineering (Austria) GmbH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Rivergate, Handelskai 92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1200, Vienna, Austria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wien@zuehlke.com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+43 1 205 11 6800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371600" y="1234440"/>
            <a:ext cx="2147400" cy="214740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8560440" y="1234440"/>
            <a:ext cx="2147400" cy="214740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8641080" y="3977640"/>
            <a:ext cx="1918800" cy="1918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B659A30-B852-4452-87C1-AFF0E1A3E87F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"/>
          <p:cNvSpPr/>
          <p:nvPr/>
        </p:nvSpPr>
        <p:spPr>
          <a:xfrm>
            <a:off x="4434840" y="4663440"/>
            <a:ext cx="1551240" cy="225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"/>
          <p:cNvSpPr/>
          <p:nvPr/>
        </p:nvSpPr>
        <p:spPr>
          <a:xfrm>
            <a:off x="7588800" y="3882240"/>
            <a:ext cx="4203720" cy="2847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Subtitle 16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5" name=""/>
          <p:cNvSpPr/>
          <p:nvPr/>
        </p:nvSpPr>
        <p:spPr>
          <a:xfrm>
            <a:off x="457560" y="954720"/>
            <a:ext cx="6854040" cy="52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7635240" y="1357920"/>
            <a:ext cx="424872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 flipH="1">
            <a:off x="6077160" y="4023360"/>
            <a:ext cx="1459800" cy="6368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"/>
          <p:cNvSpPr/>
          <p:nvPr/>
        </p:nvSpPr>
        <p:spPr>
          <a:xfrm>
            <a:off x="3703320" y="6035040"/>
            <a:ext cx="480852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shift pin value left by 1 bit (pin * 2)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C3EA5A-939F-4350-B98D-DD50127B9C9D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"/>
          <p:cNvSpPr/>
          <p:nvPr/>
        </p:nvSpPr>
        <p:spPr>
          <a:xfrm>
            <a:off x="2514600" y="4663440"/>
            <a:ext cx="3608640" cy="225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"/>
          <p:cNvSpPr/>
          <p:nvPr/>
        </p:nvSpPr>
        <p:spPr>
          <a:xfrm>
            <a:off x="7588800" y="4170240"/>
            <a:ext cx="4203720" cy="261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Subtitle 17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457560" y="954720"/>
            <a:ext cx="6854040" cy="52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7635240" y="1357920"/>
            <a:ext cx="424872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 flipH="1">
            <a:off x="6351480" y="4297680"/>
            <a:ext cx="1185480" cy="4539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"/>
          <p:cNvSpPr/>
          <p:nvPr/>
        </p:nvSpPr>
        <p:spPr>
          <a:xfrm>
            <a:off x="3703320" y="6035040"/>
            <a:ext cx="480852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shift mask value left by (pin * 2) positions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8038E9F-43D9-4456-BE98-04A449EE1758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"/>
          <p:cNvSpPr/>
          <p:nvPr/>
        </p:nvSpPr>
        <p:spPr>
          <a:xfrm>
            <a:off x="2148840" y="4434840"/>
            <a:ext cx="865440" cy="225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"/>
          <p:cNvSpPr/>
          <p:nvPr/>
        </p:nvSpPr>
        <p:spPr>
          <a:xfrm>
            <a:off x="7588800" y="4458240"/>
            <a:ext cx="4203720" cy="2476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Subtitle 18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57560" y="954720"/>
            <a:ext cx="6854040" cy="52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7635240" y="1357920"/>
            <a:ext cx="424872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 flipH="1" flipV="1">
            <a:off x="3197160" y="4522680"/>
            <a:ext cx="4340160" cy="88200"/>
          </a:xfrm>
          <a:prstGeom prst="curvedConnector3">
            <a:avLst>
              <a:gd name="adj1" fmla="val 24929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"/>
          <p:cNvSpPr/>
          <p:nvPr/>
        </p:nvSpPr>
        <p:spPr>
          <a:xfrm>
            <a:off x="3703320" y="6035040"/>
            <a:ext cx="480852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address of OSPEEDR into r5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39972FF-E7F2-4A35-9706-4B8D12DCE885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"/>
          <p:cNvSpPr/>
          <p:nvPr/>
        </p:nvSpPr>
        <p:spPr>
          <a:xfrm>
            <a:off x="1417320" y="4434840"/>
            <a:ext cx="1688400" cy="225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"/>
          <p:cNvSpPr/>
          <p:nvPr/>
        </p:nvSpPr>
        <p:spPr>
          <a:xfrm>
            <a:off x="7588800" y="4709160"/>
            <a:ext cx="4203720" cy="262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Subtitle 20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457560" y="954720"/>
            <a:ext cx="6854040" cy="52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7635240" y="1357920"/>
            <a:ext cx="424872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 flipH="1" flipV="1">
            <a:off x="3197160" y="4522680"/>
            <a:ext cx="4340160" cy="362520"/>
          </a:xfrm>
          <a:prstGeom prst="curvedConnector3">
            <a:avLst>
              <a:gd name="adj1" fmla="val 260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"/>
          <p:cNvSpPr/>
          <p:nvPr/>
        </p:nvSpPr>
        <p:spPr>
          <a:xfrm>
            <a:off x="3703320" y="6035040"/>
            <a:ext cx="480852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current OSPEEDR value into r1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7AF0AE-EF99-41B2-85C3-B6B2555DB9DF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"/>
          <p:cNvSpPr/>
          <p:nvPr/>
        </p:nvSpPr>
        <p:spPr>
          <a:xfrm>
            <a:off x="1417320" y="4673160"/>
            <a:ext cx="4934520" cy="225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"/>
          <p:cNvSpPr/>
          <p:nvPr/>
        </p:nvSpPr>
        <p:spPr>
          <a:xfrm>
            <a:off x="7588800" y="4998240"/>
            <a:ext cx="4203720" cy="2563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Subtitle 2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457560" y="954720"/>
            <a:ext cx="6854040" cy="52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7635240" y="1357920"/>
            <a:ext cx="424872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"/>
          <p:cNvSpPr/>
          <p:nvPr/>
        </p:nvSpPr>
        <p:spPr>
          <a:xfrm flipH="1" flipV="1">
            <a:off x="6442920" y="4797360"/>
            <a:ext cx="1094040" cy="316800"/>
          </a:xfrm>
          <a:prstGeom prst="curvedConnector3">
            <a:avLst>
              <a:gd name="adj1" fmla="val 4877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"/>
          <p:cNvSpPr/>
          <p:nvPr/>
        </p:nvSpPr>
        <p:spPr>
          <a:xfrm>
            <a:off x="3703320" y="6035040"/>
            <a:ext cx="480852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clear the two bits for the pin in OSPEEDR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AE8C770-67C3-4AD1-89FA-BC4085D746C7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1417320" y="4901760"/>
            <a:ext cx="5574600" cy="261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Subtitle 21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457560" y="954720"/>
            <a:ext cx="6854040" cy="52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7635240" y="1357920"/>
            <a:ext cx="424872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3703320" y="6035040"/>
            <a:ext cx="480852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GPIO_SPEED_FREQ_LOW is 0 -&gt; optimized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C9DD644-0BBF-4DDF-A993-48C6D23C113B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"/>
          <p:cNvSpPr/>
          <p:nvPr/>
        </p:nvSpPr>
        <p:spPr>
          <a:xfrm>
            <a:off x="1417320" y="5167440"/>
            <a:ext cx="1734120" cy="225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"/>
          <p:cNvSpPr/>
          <p:nvPr/>
        </p:nvSpPr>
        <p:spPr>
          <a:xfrm>
            <a:off x="7588800" y="5532120"/>
            <a:ext cx="4203720" cy="2674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Subtitle 1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5" name=""/>
          <p:cNvSpPr/>
          <p:nvPr/>
        </p:nvSpPr>
        <p:spPr>
          <a:xfrm>
            <a:off x="457560" y="954720"/>
            <a:ext cx="6854040" cy="52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7635240" y="1357920"/>
            <a:ext cx="424872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 flipH="1" flipV="1">
            <a:off x="3197160" y="5300280"/>
            <a:ext cx="4340160" cy="408240"/>
          </a:xfrm>
          <a:prstGeom prst="curvedConnector3">
            <a:avLst>
              <a:gd name="adj1" fmla="val 5068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"/>
          <p:cNvSpPr/>
          <p:nvPr/>
        </p:nvSpPr>
        <p:spPr>
          <a:xfrm>
            <a:off x="3703320" y="6035040"/>
            <a:ext cx="480852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"/>
          <p:cNvSpPr/>
          <p:nvPr/>
        </p:nvSpPr>
        <p:spPr>
          <a:xfrm>
            <a:off x="3914280" y="6035040"/>
            <a:ext cx="4360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 the modified OSPEEDR value back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641AFB5-5467-444C-AE60-2D139B86B900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2560" cy="5484960"/>
          </a:xfrm>
          <a:prstGeom prst="rect">
            <a:avLst/>
          </a:prstGeom>
          <a:ln w="0">
            <a:noFill/>
          </a:ln>
        </p:spPr>
      </p:pic>
      <p:sp>
        <p:nvSpPr>
          <p:cNvPr id="271" name="Subtitle 78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2"/>
          <a:stretch/>
        </p:blipFill>
        <p:spPr>
          <a:xfrm rot="20725200">
            <a:off x="6900480" y="587520"/>
            <a:ext cx="1045080" cy="1211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1ED70DC-C9FA-4B90-B3FB-D2BDA0DE3E0B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2560" cy="5484960"/>
          </a:xfrm>
          <a:prstGeom prst="rect">
            <a:avLst/>
          </a:prstGeom>
          <a:ln w="0">
            <a:noFill/>
          </a:ln>
        </p:spPr>
      </p:pic>
      <p:sp>
        <p:nvSpPr>
          <p:cNvPr id="274" name="Subtitle 7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2"/>
          <a:stretch/>
        </p:blipFill>
        <p:spPr>
          <a:xfrm rot="20725200">
            <a:off x="6900480" y="587520"/>
            <a:ext cx="1045080" cy="1211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866F543-450E-491B-9D36-9B6750F2E08A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2560" cy="5484960"/>
          </a:xfrm>
          <a:prstGeom prst="rect">
            <a:avLst/>
          </a:prstGeom>
          <a:ln w="0">
            <a:noFill/>
          </a:ln>
        </p:spPr>
      </p:pic>
      <p:sp>
        <p:nvSpPr>
          <p:cNvPr id="277" name="Subtitle 80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 rot="20725200">
            <a:off x="6900480" y="587520"/>
            <a:ext cx="1045080" cy="1211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5F59263-9230-478F-9EE7-5E946536AA4E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ubtitle 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Motivation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6" name="Picture 2" descr="undefined"/>
          <p:cNvPicPr/>
          <p:nvPr/>
        </p:nvPicPr>
        <p:blipFill>
          <a:blip r:embed="rId1"/>
          <a:stretch/>
        </p:blipFill>
        <p:spPr>
          <a:xfrm>
            <a:off x="8006400" y="1670040"/>
            <a:ext cx="1761120" cy="1983600"/>
          </a:xfrm>
          <a:prstGeom prst="rect">
            <a:avLst/>
          </a:prstGeom>
          <a:ln w="0">
            <a:noFill/>
          </a:ln>
        </p:spPr>
      </p:pic>
      <p:sp>
        <p:nvSpPr>
          <p:cNvPr id="97" name="TextBox 5"/>
          <p:cNvSpPr/>
          <p:nvPr/>
        </p:nvSpPr>
        <p:spPr>
          <a:xfrm>
            <a:off x="876600" y="1646640"/>
            <a:ext cx="7125840" cy="448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 is dominant in the embedded world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direct interaction with hardware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flexible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robust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efficient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Common opinions: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 is as efficient as it gets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abstraction = less efficient software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C++ comes with inherent runtime overhead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98" name="Picture 7" descr="A green check mark on a black background&#10;&#10;Description automatically generated"/>
          <p:cNvPicPr/>
          <p:nvPr/>
        </p:nvPicPr>
        <p:blipFill>
          <a:blip r:embed="rId2"/>
          <a:stretch/>
        </p:blipFill>
        <p:spPr>
          <a:xfrm>
            <a:off x="8915400" y="4800600"/>
            <a:ext cx="919440" cy="79272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8" descr="A red x on a black background&#10;&#10;Description automatically generated"/>
          <p:cNvPicPr/>
          <p:nvPr/>
        </p:nvPicPr>
        <p:blipFill>
          <a:blip r:embed="rId3"/>
          <a:stretch/>
        </p:blipFill>
        <p:spPr>
          <a:xfrm>
            <a:off x="7772400" y="4343400"/>
            <a:ext cx="922680" cy="9007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7BAF363-7116-4D55-8AFF-BA4A1F366A59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2560" cy="5484960"/>
          </a:xfrm>
          <a:prstGeom prst="rect">
            <a:avLst/>
          </a:prstGeom>
          <a:ln w="0">
            <a:noFill/>
          </a:ln>
        </p:spPr>
      </p:pic>
      <p:sp>
        <p:nvSpPr>
          <p:cNvPr id="280" name="Subtitle 8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 rot="20725200">
            <a:off x="6900480" y="587520"/>
            <a:ext cx="1045080" cy="1211400"/>
          </a:xfrm>
          <a:prstGeom prst="rect">
            <a:avLst/>
          </a:prstGeom>
          <a:ln w="0">
            <a:noFill/>
          </a:ln>
        </p:spPr>
      </p:pic>
      <p:sp>
        <p:nvSpPr>
          <p:cNvPr id="282" name=""/>
          <p:cNvSpPr/>
          <p:nvPr/>
        </p:nvSpPr>
        <p:spPr>
          <a:xfrm>
            <a:off x="3456360" y="5675040"/>
            <a:ext cx="401040" cy="633240"/>
          </a:xfrm>
          <a:prstGeom prst="rect">
            <a:avLst/>
          </a:prstGeom>
          <a:solidFill>
            <a:srgbClr val="b4c7dc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F9920B6-B5FB-414A-A75B-AD939FDDE7D5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2560" cy="5484960"/>
          </a:xfrm>
          <a:prstGeom prst="rect">
            <a:avLst/>
          </a:prstGeom>
          <a:ln w="0">
            <a:noFill/>
          </a:ln>
        </p:spPr>
      </p:pic>
      <p:sp>
        <p:nvSpPr>
          <p:cNvPr id="284" name="Subtitle 81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 rot="20725200">
            <a:off x="6900480" y="587520"/>
            <a:ext cx="1045080" cy="1211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A075262-0707-49C9-BE39-C62C3193E6F2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ubtitle 23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Building Layers of Abstractions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7" name=""/>
          <p:cNvSpPr/>
          <p:nvPr/>
        </p:nvSpPr>
        <p:spPr>
          <a:xfrm>
            <a:off x="2606040" y="2697480"/>
            <a:ext cx="7587360" cy="136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Take the original C code, modify as little as possible, focusing only on the abstraction in question.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Compare the binary size, compilation time (generated code) and the runtime performance (analytically now, empirically probably only at the end).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4754880" y="4709160"/>
            <a:ext cx="2832840" cy="1232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20766C-E600-4496-8131-68AD92BFD860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ubtitle 3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Building Layers of Abstractions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2606040" y="2697480"/>
            <a:ext cx="7587360" cy="136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Take the original C code, modify as little as possible, focusing only on the abstraction in question.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Compare the binary size, compilation time (generated code) and the runtime performance (analytically now, empirically probably only at the end).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1" name=""/>
          <p:cNvSpPr/>
          <p:nvPr/>
        </p:nvSpPr>
        <p:spPr>
          <a:xfrm>
            <a:off x="4754880" y="4709160"/>
            <a:ext cx="1918440" cy="1232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6675120" y="4709160"/>
            <a:ext cx="912600" cy="123264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C++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F0D509D-850F-4AEE-AEE1-6328BD797C7E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"/>
          <p:cNvSpPr/>
          <p:nvPr/>
        </p:nvSpPr>
        <p:spPr>
          <a:xfrm>
            <a:off x="4572000" y="4535280"/>
            <a:ext cx="3200400" cy="173736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C++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4" name="Subtitle 9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Building Layers of Abstractions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5" name=""/>
          <p:cNvSpPr/>
          <p:nvPr/>
        </p:nvSpPr>
        <p:spPr>
          <a:xfrm>
            <a:off x="2606040" y="2697480"/>
            <a:ext cx="7587360" cy="136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Take the original C code, modify as little as possible, focusing only on the abstraction in question.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Compare the binary size, compilation time (generated code) and the runtime performance (analytically now, empirically probably only at the end).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6" name=""/>
          <p:cNvSpPr/>
          <p:nvPr/>
        </p:nvSpPr>
        <p:spPr>
          <a:xfrm>
            <a:off x="4754880" y="4709160"/>
            <a:ext cx="2832840" cy="1232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C46651A-83AA-4CB4-9552-CC63641FCCAB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ubtitle 4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2011680" y="1307520"/>
            <a:ext cx="8494560" cy="5184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628A10B-759B-483A-BC59-901B5208A92C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2012040" y="1307520"/>
            <a:ext cx="8494560" cy="5184360"/>
          </a:xfrm>
          <a:prstGeom prst="rect">
            <a:avLst/>
          </a:prstGeom>
          <a:ln w="0">
            <a:noFill/>
          </a:ln>
        </p:spPr>
      </p:pic>
      <p:sp>
        <p:nvSpPr>
          <p:cNvPr id="300" name="Subtitle 40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6172200" y="4800600"/>
            <a:ext cx="4661640" cy="18727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FC60C2F-5F21-4749-B1BB-90E161725B5A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"/>
          <p:cNvSpPr/>
          <p:nvPr/>
        </p:nvSpPr>
        <p:spPr>
          <a:xfrm>
            <a:off x="1508760" y="1875960"/>
            <a:ext cx="1049760" cy="27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Subtitle 33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777240" y="1828800"/>
            <a:ext cx="8076960" cy="21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5567760" y="4437720"/>
            <a:ext cx="4854600" cy="1732680"/>
          </a:xfrm>
          <a:prstGeom prst="rect">
            <a:avLst/>
          </a:prstGeom>
          <a:ln w="0">
            <a:noFill/>
          </a:ln>
        </p:spPr>
      </p:pic>
      <p:sp>
        <p:nvSpPr>
          <p:cNvPr id="306" name=""/>
          <p:cNvSpPr/>
          <p:nvPr/>
        </p:nvSpPr>
        <p:spPr>
          <a:xfrm>
            <a:off x="7452360" y="4480560"/>
            <a:ext cx="1095480" cy="272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C4B17A7-5851-4953-9354-E9E3A4E98C4E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"/>
          <p:cNvSpPr/>
          <p:nvPr/>
        </p:nvSpPr>
        <p:spPr>
          <a:xfrm>
            <a:off x="1281600" y="2342880"/>
            <a:ext cx="3380040" cy="27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Subtitle 41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777240" y="1828800"/>
            <a:ext cx="8076960" cy="21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5567760" y="4437720"/>
            <a:ext cx="4854600" cy="1732680"/>
          </a:xfrm>
          <a:prstGeom prst="rect">
            <a:avLst/>
          </a:prstGeom>
          <a:ln w="0">
            <a:noFill/>
          </a:ln>
        </p:spPr>
      </p:pic>
      <p:sp>
        <p:nvSpPr>
          <p:cNvPr id="311" name=""/>
          <p:cNvSpPr/>
          <p:nvPr/>
        </p:nvSpPr>
        <p:spPr>
          <a:xfrm>
            <a:off x="5567760" y="4754880"/>
            <a:ext cx="2340000" cy="22680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08DB66C-51C5-4127-8428-7FB95F4164C5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"/>
          <p:cNvSpPr/>
          <p:nvPr/>
        </p:nvSpPr>
        <p:spPr>
          <a:xfrm>
            <a:off x="1281600" y="2834640"/>
            <a:ext cx="6489000" cy="27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Subtitle 4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777240" y="1828800"/>
            <a:ext cx="8076960" cy="21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1"/>
          <a:stretch/>
        </p:blipFill>
        <p:spPr>
          <a:xfrm>
            <a:off x="5567400" y="4437720"/>
            <a:ext cx="4854600" cy="1732680"/>
          </a:xfrm>
          <a:prstGeom prst="rect">
            <a:avLst/>
          </a:prstGeom>
          <a:ln w="0">
            <a:noFill/>
          </a:ln>
        </p:spPr>
      </p:pic>
      <p:sp>
        <p:nvSpPr>
          <p:cNvPr id="316" name=""/>
          <p:cNvSpPr/>
          <p:nvPr/>
        </p:nvSpPr>
        <p:spPr>
          <a:xfrm>
            <a:off x="5567400" y="5029200"/>
            <a:ext cx="3026160" cy="1810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589D770-4972-4D4E-AF00-64482A670B7C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ubtitle 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Overview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861840" y="1547640"/>
            <a:ext cx="1420200" cy="1420200"/>
          </a:xfrm>
          <a:prstGeom prst="rect">
            <a:avLst/>
          </a:prstGeom>
          <a:ln w="0">
            <a:noFill/>
          </a:ln>
        </p:spPr>
      </p:pic>
      <p:sp>
        <p:nvSpPr>
          <p:cNvPr id="102" name=""/>
          <p:cNvSpPr/>
          <p:nvPr/>
        </p:nvSpPr>
        <p:spPr>
          <a:xfrm>
            <a:off x="2286000" y="2057400"/>
            <a:ext cx="502524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ardware </a:t>
            </a: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bstraction </a:t>
            </a: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ayer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1600200" y="3429000"/>
            <a:ext cx="2739240" cy="16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Encapsulation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Inheritance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Polymorphism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5257800" y="3914640"/>
            <a:ext cx="472320" cy="6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6629400" y="3200400"/>
            <a:ext cx="5025240" cy="23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Template Metaprogramming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Constant Expressions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Immediate Functions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Parameter Pack and Fold Expressions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Constexpr If Statements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3721388-E5E1-4DFF-928D-7C1DF0A60BC7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"/>
          <p:cNvSpPr/>
          <p:nvPr/>
        </p:nvSpPr>
        <p:spPr>
          <a:xfrm>
            <a:off x="1280160" y="3108960"/>
            <a:ext cx="7496280" cy="729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Subtitle 43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9" name=""/>
          <p:cNvSpPr/>
          <p:nvPr/>
        </p:nvSpPr>
        <p:spPr>
          <a:xfrm>
            <a:off x="777240" y="1828800"/>
            <a:ext cx="8076960" cy="21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5567040" y="4437720"/>
            <a:ext cx="4854600" cy="1732680"/>
          </a:xfrm>
          <a:prstGeom prst="rect">
            <a:avLst/>
          </a:prstGeom>
          <a:ln w="0">
            <a:noFill/>
          </a:ln>
        </p:spPr>
      </p:pic>
      <p:sp>
        <p:nvSpPr>
          <p:cNvPr id="321" name=""/>
          <p:cNvSpPr/>
          <p:nvPr/>
        </p:nvSpPr>
        <p:spPr>
          <a:xfrm>
            <a:off x="5567040" y="5212080"/>
            <a:ext cx="2706480" cy="1810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2942B4B-8004-4DD2-A8A0-B2CA18B7C9CB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"/>
          <p:cNvSpPr/>
          <p:nvPr/>
        </p:nvSpPr>
        <p:spPr>
          <a:xfrm>
            <a:off x="457200" y="5705280"/>
            <a:ext cx="168984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"/>
          <p:cNvSpPr/>
          <p:nvPr/>
        </p:nvSpPr>
        <p:spPr>
          <a:xfrm>
            <a:off x="457200" y="5496120"/>
            <a:ext cx="86688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"/>
          <p:cNvSpPr/>
          <p:nvPr/>
        </p:nvSpPr>
        <p:spPr>
          <a:xfrm>
            <a:off x="457200" y="5303520"/>
            <a:ext cx="104976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"/>
          <p:cNvSpPr/>
          <p:nvPr/>
        </p:nvSpPr>
        <p:spPr>
          <a:xfrm>
            <a:off x="457200" y="5074920"/>
            <a:ext cx="173556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Subtitle 48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7" name=""/>
          <p:cNvSpPr/>
          <p:nvPr/>
        </p:nvSpPr>
        <p:spPr>
          <a:xfrm>
            <a:off x="777240" y="1828800"/>
            <a:ext cx="8076960" cy="21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5567040" y="4437720"/>
            <a:ext cx="4854600" cy="1732680"/>
          </a:xfrm>
          <a:prstGeom prst="rect">
            <a:avLst/>
          </a:prstGeom>
          <a:ln w="0">
            <a:noFill/>
          </a:ln>
        </p:spPr>
      </p:pic>
      <p:sp>
        <p:nvSpPr>
          <p:cNvPr id="329" name=""/>
          <p:cNvSpPr/>
          <p:nvPr/>
        </p:nvSpPr>
        <p:spPr>
          <a:xfrm>
            <a:off x="1051560" y="4892040"/>
            <a:ext cx="17892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"/>
          <p:cNvSpPr/>
          <p:nvPr/>
        </p:nvSpPr>
        <p:spPr>
          <a:xfrm>
            <a:off x="411480" y="5074920"/>
            <a:ext cx="5073480" cy="8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~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E4F241-DA9B-4864-8433-771B03C3F715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ubtitle 44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2148840" y="1188720"/>
            <a:ext cx="5256000" cy="11869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2012040" y="1307520"/>
            <a:ext cx="8494560" cy="5184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B0763CC-3D06-4E50-A12D-9C1F06D3A962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2697480" y="5257800"/>
            <a:ext cx="6071400" cy="1188360"/>
          </a:xfrm>
          <a:prstGeom prst="rect">
            <a:avLst/>
          </a:prstGeom>
          <a:ln w="0">
            <a:noFill/>
          </a:ln>
        </p:spPr>
      </p:pic>
      <p:sp>
        <p:nvSpPr>
          <p:cNvPr id="335" name=""/>
          <p:cNvSpPr/>
          <p:nvPr/>
        </p:nvSpPr>
        <p:spPr>
          <a:xfrm>
            <a:off x="1508760" y="1875960"/>
            <a:ext cx="1506960" cy="27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Subtitle 35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7" name=""/>
          <p:cNvSpPr/>
          <p:nvPr/>
        </p:nvSpPr>
        <p:spPr>
          <a:xfrm>
            <a:off x="777240" y="1828800"/>
            <a:ext cx="8966880" cy="29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881240" y="5303520"/>
            <a:ext cx="1700640" cy="22680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90CF1E7-FE4D-427D-9428-C2AE2D5B6E41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2697480" y="5257800"/>
            <a:ext cx="6071400" cy="1188360"/>
          </a:xfrm>
          <a:prstGeom prst="rect">
            <a:avLst/>
          </a:prstGeom>
          <a:ln w="0">
            <a:noFill/>
          </a:ln>
        </p:spPr>
      </p:pic>
      <p:sp>
        <p:nvSpPr>
          <p:cNvPr id="340" name=""/>
          <p:cNvSpPr/>
          <p:nvPr/>
        </p:nvSpPr>
        <p:spPr>
          <a:xfrm>
            <a:off x="1280160" y="2377440"/>
            <a:ext cx="4753080" cy="27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Subtitle 45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2" name=""/>
          <p:cNvSpPr/>
          <p:nvPr/>
        </p:nvSpPr>
        <p:spPr>
          <a:xfrm>
            <a:off x="777240" y="1828800"/>
            <a:ext cx="8966880" cy="29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2697840" y="5577840"/>
            <a:ext cx="4524120" cy="22680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FB23760-44D6-41EB-9A57-9DBE10AB9D71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" descr=""/>
          <p:cNvPicPr/>
          <p:nvPr/>
        </p:nvPicPr>
        <p:blipFill>
          <a:blip r:embed="rId1"/>
          <a:stretch/>
        </p:blipFill>
        <p:spPr>
          <a:xfrm>
            <a:off x="2697480" y="5257800"/>
            <a:ext cx="6071400" cy="1188360"/>
          </a:xfrm>
          <a:prstGeom prst="rect">
            <a:avLst/>
          </a:prstGeom>
          <a:ln w="0">
            <a:noFill/>
          </a:ln>
        </p:spPr>
      </p:pic>
      <p:sp>
        <p:nvSpPr>
          <p:cNvPr id="345" name=""/>
          <p:cNvSpPr/>
          <p:nvPr/>
        </p:nvSpPr>
        <p:spPr>
          <a:xfrm>
            <a:off x="1280160" y="2606040"/>
            <a:ext cx="8410680" cy="1461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Subtitle 46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777240" y="1828800"/>
            <a:ext cx="8966880" cy="29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2697840" y="5806440"/>
            <a:ext cx="6032880" cy="4096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1EE6344-FF74-4492-B964-6DE1578BDE59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2697480" y="5257800"/>
            <a:ext cx="6071400" cy="1188360"/>
          </a:xfrm>
          <a:prstGeom prst="rect">
            <a:avLst/>
          </a:prstGeom>
          <a:ln w="0">
            <a:noFill/>
          </a:ln>
        </p:spPr>
      </p:pic>
      <p:sp>
        <p:nvSpPr>
          <p:cNvPr id="350" name=""/>
          <p:cNvSpPr/>
          <p:nvPr/>
        </p:nvSpPr>
        <p:spPr>
          <a:xfrm>
            <a:off x="1280160" y="4297680"/>
            <a:ext cx="7953480" cy="775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Subtitle 47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777240" y="1828800"/>
            <a:ext cx="8966880" cy="29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2697840" y="6217920"/>
            <a:ext cx="4615560" cy="2282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3D2C1A1-3808-4E66-9D6B-7557E75DC9A5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ubtitle 4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>
            <a:off x="777240" y="1828800"/>
            <a:ext cx="8966880" cy="29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6" name=""/>
          <p:cNvSpPr/>
          <p:nvPr/>
        </p:nvSpPr>
        <p:spPr>
          <a:xfrm>
            <a:off x="7818120" y="1838520"/>
            <a:ext cx="383868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"/>
          <p:cNvSpPr/>
          <p:nvPr/>
        </p:nvSpPr>
        <p:spPr>
          <a:xfrm>
            <a:off x="7954920" y="1646640"/>
            <a:ext cx="388476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"/>
          <p:cNvSpPr/>
          <p:nvPr/>
        </p:nvSpPr>
        <p:spPr>
          <a:xfrm>
            <a:off x="7497720" y="1234440"/>
            <a:ext cx="17892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"/>
          <p:cNvSpPr/>
          <p:nvPr/>
        </p:nvSpPr>
        <p:spPr>
          <a:xfrm>
            <a:off x="6857640" y="1417320"/>
            <a:ext cx="5073480" cy="8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~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2697480" y="5257800"/>
            <a:ext cx="6071400" cy="1188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0A29186-3F13-475B-9714-726A7D89D24C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"/>
          <p:cNvSpPr/>
          <p:nvPr/>
        </p:nvSpPr>
        <p:spPr>
          <a:xfrm>
            <a:off x="7132320" y="4251960"/>
            <a:ext cx="3792960" cy="5011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"/>
          <p:cNvSpPr/>
          <p:nvPr/>
        </p:nvSpPr>
        <p:spPr>
          <a:xfrm>
            <a:off x="7498080" y="3474720"/>
            <a:ext cx="3884400" cy="5011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"/>
          <p:cNvSpPr/>
          <p:nvPr/>
        </p:nvSpPr>
        <p:spPr>
          <a:xfrm>
            <a:off x="7498080" y="2971800"/>
            <a:ext cx="4158720" cy="5011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"/>
          <p:cNvSpPr/>
          <p:nvPr/>
        </p:nvSpPr>
        <p:spPr>
          <a:xfrm>
            <a:off x="731520" y="4572000"/>
            <a:ext cx="5438880" cy="729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"/>
          <p:cNvSpPr/>
          <p:nvPr/>
        </p:nvSpPr>
        <p:spPr>
          <a:xfrm>
            <a:off x="1097280" y="3474720"/>
            <a:ext cx="5027400" cy="9126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"/>
          <p:cNvSpPr/>
          <p:nvPr/>
        </p:nvSpPr>
        <p:spPr>
          <a:xfrm>
            <a:off x="1097280" y="2606040"/>
            <a:ext cx="4387320" cy="729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Subtitle 3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8" name=""/>
          <p:cNvSpPr/>
          <p:nvPr/>
        </p:nvSpPr>
        <p:spPr>
          <a:xfrm>
            <a:off x="6675120" y="2194560"/>
            <a:ext cx="521028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GPIO_Init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GPIO_InitStruct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DejaVu Sans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70c1"/>
                </a:solidFill>
                <a:latin typeface="Consolas"/>
                <a:ea typeface="DejaVu Sans"/>
              </a:rPr>
              <a:t>GPIO_MODE_OUTPUT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COutputSpeedRegister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{};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set_speed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COutputTypeRegister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{};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set_type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{};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281520" y="2003040"/>
            <a:ext cx="5934600" cy="371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GPIO_Init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GPIO_InitStruct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70c1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~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OSPEEDR_MASK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|=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speed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~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OTYPER_MASK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|=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(((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GPIO_OUTPUT_TYPE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&gt;&gt;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4u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 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~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MODER_MASK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|=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GPIO_MODE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5577480" y="2971800"/>
            <a:ext cx="1873080" cy="2725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"/>
          <p:cNvSpPr/>
          <p:nvPr/>
        </p:nvSpPr>
        <p:spPr>
          <a:xfrm flipV="1">
            <a:off x="6172200" y="3701160"/>
            <a:ext cx="1278360" cy="2725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"/>
          <p:cNvSpPr/>
          <p:nvPr/>
        </p:nvSpPr>
        <p:spPr>
          <a:xfrm flipV="1">
            <a:off x="6217920" y="4524480"/>
            <a:ext cx="866880" cy="4096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8BDC5B-2020-4D2C-842C-366A515D96B2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ubtitle 50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74" name="" descr=""/>
          <p:cNvPicPr/>
          <p:nvPr/>
        </p:nvPicPr>
        <p:blipFill>
          <a:blip r:embed="rId1"/>
          <a:stretch/>
        </p:blipFill>
        <p:spPr>
          <a:xfrm>
            <a:off x="7360920" y="731520"/>
            <a:ext cx="945720" cy="1096200"/>
          </a:xfrm>
          <a:prstGeom prst="rect">
            <a:avLst/>
          </a:prstGeom>
          <a:ln w="0">
            <a:noFill/>
          </a:ln>
        </p:spPr>
      </p:pic>
      <p:sp>
        <p:nvSpPr>
          <p:cNvPr id="375" name=""/>
          <p:cNvSpPr/>
          <p:nvPr/>
        </p:nvSpPr>
        <p:spPr>
          <a:xfrm>
            <a:off x="4023360" y="3135960"/>
            <a:ext cx="4103280" cy="42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Compiles to the same binary.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F777D87-F2A8-4EDA-9862-CF68FAE4E0FC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"/>
          <p:cNvSpPr/>
          <p:nvPr/>
        </p:nvSpPr>
        <p:spPr>
          <a:xfrm flipH="1">
            <a:off x="3196440" y="3739320"/>
            <a:ext cx="813240" cy="16257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"/>
          <p:cNvSpPr/>
          <p:nvPr/>
        </p:nvSpPr>
        <p:spPr>
          <a:xfrm>
            <a:off x="2742480" y="3738960"/>
            <a:ext cx="2546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Subtitle 2"/>
          <p:cNvSpPr/>
          <p:nvPr/>
        </p:nvSpPr>
        <p:spPr>
          <a:xfrm>
            <a:off x="914400" y="3429360"/>
            <a:ext cx="1824840" cy="616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source code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9" name="Subtitle 2"/>
          <p:cNvSpPr/>
          <p:nvPr/>
        </p:nvSpPr>
        <p:spPr>
          <a:xfrm>
            <a:off x="2077560" y="77688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Methodology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 flipV="1">
            <a:off x="6671880" y="1969200"/>
            <a:ext cx="1749600" cy="17622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"/>
          <p:cNvSpPr/>
          <p:nvPr/>
        </p:nvSpPr>
        <p:spPr>
          <a:xfrm>
            <a:off x="6671880" y="3739320"/>
            <a:ext cx="1749600" cy="1154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"/>
          <p:cNvSpPr/>
          <p:nvPr/>
        </p:nvSpPr>
        <p:spPr>
          <a:xfrm>
            <a:off x="3074400" y="3311280"/>
            <a:ext cx="199836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cross-compilation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2745720" y="2377440"/>
            <a:ext cx="2739240" cy="86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arm-none-eabi 10.3.1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STM32F030CC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6489720" y="2514600"/>
            <a:ext cx="10976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objdump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6671880" y="4454280"/>
            <a:ext cx="96120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st-flash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2286720" y="5368680"/>
            <a:ext cx="205452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compilation time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8458200" y="3082680"/>
            <a:ext cx="351828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runtime performance (analytical)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8458200" y="6054480"/>
            <a:ext cx="351828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runtime performance (empirical)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5130360" y="5368680"/>
            <a:ext cx="135972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binary size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"/>
          <p:cNvSpPr/>
          <p:nvPr/>
        </p:nvSpPr>
        <p:spPr>
          <a:xfrm flipH="1">
            <a:off x="5761080" y="4049640"/>
            <a:ext cx="212760" cy="13154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"/>
          <p:cNvSpPr/>
          <p:nvPr/>
        </p:nvSpPr>
        <p:spPr>
          <a:xfrm>
            <a:off x="9470160" y="2575800"/>
            <a:ext cx="709920" cy="5032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"/>
          <p:cNvSpPr/>
          <p:nvPr/>
        </p:nvSpPr>
        <p:spPr>
          <a:xfrm>
            <a:off x="9470160" y="5486400"/>
            <a:ext cx="690840" cy="5644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Subtitle 2"/>
          <p:cNvSpPr/>
          <p:nvPr/>
        </p:nvSpPr>
        <p:spPr>
          <a:xfrm>
            <a:off x="5292000" y="3429360"/>
            <a:ext cx="1375920" cy="616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binary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4" name="Subtitle 2"/>
          <p:cNvSpPr/>
          <p:nvPr/>
        </p:nvSpPr>
        <p:spPr>
          <a:xfrm>
            <a:off x="8425080" y="1371600"/>
            <a:ext cx="2086560" cy="1200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analysis of disassembled binary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5" name="Subtitle 2"/>
          <p:cNvSpPr/>
          <p:nvPr/>
        </p:nvSpPr>
        <p:spPr>
          <a:xfrm>
            <a:off x="8425080" y="4308120"/>
            <a:ext cx="2086560" cy="11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measurement of runtime performance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75F508B-9A5D-4527-B791-2AB06F4F9FF4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"/>
          <p:cNvSpPr/>
          <p:nvPr/>
        </p:nvSpPr>
        <p:spPr>
          <a:xfrm>
            <a:off x="1691640" y="3794760"/>
            <a:ext cx="6307560" cy="5468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"/>
          <p:cNvSpPr/>
          <p:nvPr/>
        </p:nvSpPr>
        <p:spPr>
          <a:xfrm>
            <a:off x="1234440" y="4617720"/>
            <a:ext cx="5301720" cy="27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Subtitle 31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748800" y="1783080"/>
            <a:ext cx="7298280" cy="316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!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IS_GPIO_PIN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 {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!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IS_GPIO_MODE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 {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GPIO_MODE_OUTPUT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COutputSpeedRegister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Noto Sans CJK SC"/>
              </a:rPr>
              <a:t>set_speed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COutputTypeRegister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Noto Sans CJK SC"/>
              </a:rPr>
              <a:t>set_type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type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Noto Sans CJK SC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20FCDFC-0C50-4B87-9EF7-847578A72EB7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"/>
          <p:cNvSpPr/>
          <p:nvPr/>
        </p:nvSpPr>
        <p:spPr>
          <a:xfrm>
            <a:off x="1676160" y="4297680"/>
            <a:ext cx="684000" cy="18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"/>
          <p:cNvSpPr/>
          <p:nvPr/>
        </p:nvSpPr>
        <p:spPr>
          <a:xfrm>
            <a:off x="1676160" y="3337560"/>
            <a:ext cx="684000" cy="18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"/>
          <p:cNvSpPr/>
          <p:nvPr/>
        </p:nvSpPr>
        <p:spPr>
          <a:xfrm>
            <a:off x="1676160" y="2606040"/>
            <a:ext cx="684000" cy="181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"/>
          <p:cNvSpPr/>
          <p:nvPr/>
        </p:nvSpPr>
        <p:spPr>
          <a:xfrm>
            <a:off x="1676160" y="2331720"/>
            <a:ext cx="6261840" cy="27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Subtitle 36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5" name=""/>
          <p:cNvSpPr/>
          <p:nvPr/>
        </p:nvSpPr>
        <p:spPr>
          <a:xfrm>
            <a:off x="1144800" y="1783080"/>
            <a:ext cx="9745560" cy="356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1DFD114-1FCC-4388-8AAB-1D5AA6CAA682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ubtitle 51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7" name=""/>
          <p:cNvSpPr/>
          <p:nvPr/>
        </p:nvSpPr>
        <p:spPr>
          <a:xfrm>
            <a:off x="8155440" y="3722760"/>
            <a:ext cx="304416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Binary size increase… why?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1"/>
          <a:stretch/>
        </p:blipFill>
        <p:spPr>
          <a:xfrm>
            <a:off x="1097280" y="1691640"/>
            <a:ext cx="6216120" cy="4661640"/>
          </a:xfrm>
          <a:prstGeom prst="rect">
            <a:avLst/>
          </a:prstGeom>
          <a:ln w="0">
            <a:noFill/>
          </a:ln>
        </p:spPr>
      </p:pic>
      <p:pic>
        <p:nvPicPr>
          <p:cNvPr id="389" name="" descr=""/>
          <p:cNvPicPr/>
          <p:nvPr/>
        </p:nvPicPr>
        <p:blipFill>
          <a:blip r:embed="rId2"/>
          <a:stretch/>
        </p:blipFill>
        <p:spPr>
          <a:xfrm>
            <a:off x="7360920" y="731520"/>
            <a:ext cx="945720" cy="1096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8CBD0F4-C25E-489E-AA49-239D799BBDE5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"/>
          <p:cNvSpPr/>
          <p:nvPr/>
        </p:nvSpPr>
        <p:spPr>
          <a:xfrm>
            <a:off x="1392480" y="2514600"/>
            <a:ext cx="1689840" cy="291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Subtitle 37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1325880" y="2514600"/>
            <a:ext cx="523116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_GLOBAL__sub_I__Z9GPIO_InitP15GPIO_InitStruct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3" name=""/>
          <p:cNvSpPr/>
          <p:nvPr/>
        </p:nvSpPr>
        <p:spPr>
          <a:xfrm>
            <a:off x="2423160" y="2853000"/>
            <a:ext cx="1141200" cy="12142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"/>
          <p:cNvSpPr/>
          <p:nvPr/>
        </p:nvSpPr>
        <p:spPr>
          <a:xfrm>
            <a:off x="3794760" y="3977640"/>
            <a:ext cx="7130520" cy="21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Objects with static storage duration need to be initialized before the main function starts executing.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function initializes the static CRegister objects and loads the values used in the static member functions of the register classes.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Does not affect runtime performance, as it executes before the main function, but it increases binary size.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F6F8261-2697-45D8-A5E0-44091AF5E706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"/>
          <p:cNvSpPr/>
          <p:nvPr/>
        </p:nvSpPr>
        <p:spPr>
          <a:xfrm>
            <a:off x="2331720" y="2377440"/>
            <a:ext cx="3610080" cy="27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"/>
          <p:cNvSpPr/>
          <p:nvPr/>
        </p:nvSpPr>
        <p:spPr>
          <a:xfrm>
            <a:off x="2247840" y="2331720"/>
            <a:ext cx="7854480" cy="21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7" name="Subtitle 34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 &amp; template)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9FAB9B5-07DF-4427-A9A3-E9A83AD3DD58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"/>
          <p:cNvSpPr/>
          <p:nvPr/>
        </p:nvSpPr>
        <p:spPr>
          <a:xfrm>
            <a:off x="5477040" y="4527000"/>
            <a:ext cx="4203720" cy="3178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"/>
          <p:cNvSpPr/>
          <p:nvPr/>
        </p:nvSpPr>
        <p:spPr>
          <a:xfrm>
            <a:off x="5486400" y="2789640"/>
            <a:ext cx="4203720" cy="3178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"/>
          <p:cNvSpPr/>
          <p:nvPr/>
        </p:nvSpPr>
        <p:spPr>
          <a:xfrm>
            <a:off x="2788920" y="4017240"/>
            <a:ext cx="6964560" cy="110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CRegister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m_register {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1" name="Subtitle 38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 &amp; template)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2788920" y="2279880"/>
            <a:ext cx="6853320" cy="110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CRegister m_register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 flipH="1">
            <a:off x="7859880" y="3194280"/>
            <a:ext cx="360" cy="11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B220C18-717E-4BA2-94E1-CE1D23AD4F23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ubtitle 5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(static</a:t>
            </a: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 &amp; template</a:t>
            </a: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7725960" y="2468880"/>
            <a:ext cx="356508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Binary size is back to the original.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1"/>
          <a:stretch/>
        </p:blipFill>
        <p:spPr>
          <a:xfrm>
            <a:off x="1051560" y="1737360"/>
            <a:ext cx="6261480" cy="4695480"/>
          </a:xfrm>
          <a:prstGeom prst="rect">
            <a:avLst/>
          </a:prstGeom>
          <a:ln w="0">
            <a:noFill/>
          </a:ln>
        </p:spPr>
      </p:pic>
      <p:sp>
        <p:nvSpPr>
          <p:cNvPr id="407" name=""/>
          <p:cNvSpPr/>
          <p:nvPr/>
        </p:nvSpPr>
        <p:spPr>
          <a:xfrm>
            <a:off x="7452360" y="3429000"/>
            <a:ext cx="4555080" cy="158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Each CRegister instance is fully defined at compile time.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 global state that needs to be explicitly initialized before main.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Compiler can better optimize the code at compile time.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08" name="" descr=""/>
          <p:cNvPicPr/>
          <p:nvPr/>
        </p:nvPicPr>
        <p:blipFill>
          <a:blip r:embed="rId2"/>
          <a:stretch/>
        </p:blipFill>
        <p:spPr>
          <a:xfrm>
            <a:off x="7360920" y="731520"/>
            <a:ext cx="945720" cy="1096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7E1A85F-2811-459A-8CB0-7A29CB9C2D29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" descr=""/>
          <p:cNvPicPr/>
          <p:nvPr/>
        </p:nvPicPr>
        <p:blipFill>
          <a:blip r:embed="rId1"/>
          <a:stretch/>
        </p:blipFill>
        <p:spPr>
          <a:xfrm>
            <a:off x="1609560" y="1206720"/>
            <a:ext cx="9142560" cy="5484960"/>
          </a:xfrm>
          <a:prstGeom prst="rect">
            <a:avLst/>
          </a:prstGeom>
          <a:ln w="0">
            <a:noFill/>
          </a:ln>
        </p:spPr>
      </p:pic>
      <p:sp>
        <p:nvSpPr>
          <p:cNvPr id="410" name="Subtitle 83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(static</a:t>
            </a: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 &amp; template</a:t>
            </a: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11" name="" descr=""/>
          <p:cNvPicPr/>
          <p:nvPr/>
        </p:nvPicPr>
        <p:blipFill>
          <a:blip r:embed="rId2"/>
          <a:stretch/>
        </p:blipFill>
        <p:spPr>
          <a:xfrm>
            <a:off x="7360920" y="731520"/>
            <a:ext cx="945720" cy="1096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557E64C-CD46-4E61-8953-84580F028167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"/>
          <p:cNvSpPr/>
          <p:nvPr/>
        </p:nvSpPr>
        <p:spPr>
          <a:xfrm>
            <a:off x="1098360" y="2121120"/>
            <a:ext cx="6444000" cy="2548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Subtitle 3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Inheritance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1046520" y="2121120"/>
            <a:ext cx="10747800" cy="272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COutputSpeedRegister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0x48000008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GPIO_Output_Speeds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GPIO_Output_Speeds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6C6405A-9A48-4306-81DC-B4DC408F1CAC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ubtitle 53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Inheritance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16" name=""/>
          <p:cNvSpPr/>
          <p:nvPr/>
        </p:nvSpPr>
        <p:spPr>
          <a:xfrm>
            <a:off x="4023360" y="3135960"/>
            <a:ext cx="4103280" cy="42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Compiles to the same binary.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1"/>
          <a:stretch/>
        </p:blipFill>
        <p:spPr>
          <a:xfrm>
            <a:off x="7022520" y="731520"/>
            <a:ext cx="945720" cy="1096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C3355DB-8A5F-49BB-B316-7E754E0AE38F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ubtitle 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Base Firmware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715320" y="1828800"/>
            <a:ext cx="6824520" cy="416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Absolute minimal embedded project: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Startup script: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Defines the vector table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Sets stack pointer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Copies data section from flash to RAM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Initializes uninitialized global and static variables to zero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Calls static constructors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Calls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main()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 Script: specifies the memory layout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Main function: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Entry point of the firmware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Consists of a single, empty infinite loop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8761320" y="2971800"/>
            <a:ext cx="2482560" cy="1596960"/>
          </a:xfrm>
          <a:prstGeom prst="rect">
            <a:avLst/>
          </a:prstGeom>
          <a:solidFill>
            <a:srgbClr val="f7d1d5"/>
          </a:solidFill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2092 bytes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text: 524 bytes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data: 0 bytes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bss: 1568 bytes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F27D85-7AB1-43AF-8C3F-59C81F6C40C8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" descr=""/>
          <p:cNvPicPr/>
          <p:nvPr/>
        </p:nvPicPr>
        <p:blipFill>
          <a:blip r:embed="rId1"/>
          <a:stretch/>
        </p:blipFill>
        <p:spPr>
          <a:xfrm>
            <a:off x="1623960" y="1188720"/>
            <a:ext cx="9142560" cy="5484960"/>
          </a:xfrm>
          <a:prstGeom prst="rect">
            <a:avLst/>
          </a:prstGeom>
          <a:ln w="0">
            <a:noFill/>
          </a:ln>
        </p:spPr>
      </p:pic>
      <p:sp>
        <p:nvSpPr>
          <p:cNvPr id="419" name="Subtitle 77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Inheritance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2"/>
          <a:stretch/>
        </p:blipFill>
        <p:spPr>
          <a:xfrm>
            <a:off x="7022520" y="731520"/>
            <a:ext cx="945720" cy="1096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F670AA2-3C00-4C86-BF45-FE14818FD01C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"/>
          <p:cNvSpPr/>
          <p:nvPr/>
        </p:nvSpPr>
        <p:spPr>
          <a:xfrm>
            <a:off x="3337560" y="1554480"/>
            <a:ext cx="5555160" cy="201024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Subtitle 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>
            <a:off x="3773160" y="1890360"/>
            <a:ext cx="1711440" cy="1340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4" name=""/>
          <p:cNvSpPr/>
          <p:nvPr/>
        </p:nvSpPr>
        <p:spPr>
          <a:xfrm>
            <a:off x="6748560" y="1890360"/>
            <a:ext cx="1722960" cy="1349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5590800" y="2364840"/>
            <a:ext cx="1043280" cy="38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134AC6C-9028-4574-B52B-4B40E64F2855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ubtitle 55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2743200" y="5257800"/>
            <a:ext cx="2558880" cy="7300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2743200" y="4526280"/>
            <a:ext cx="2558880" cy="73008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7909560" y="411480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0" name=""/>
          <p:cNvSpPr/>
          <p:nvPr/>
        </p:nvSpPr>
        <p:spPr>
          <a:xfrm>
            <a:off x="7909560" y="484632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1" name=""/>
          <p:cNvSpPr/>
          <p:nvPr/>
        </p:nvSpPr>
        <p:spPr>
          <a:xfrm>
            <a:off x="7909560" y="557784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2" name=""/>
          <p:cNvSpPr/>
          <p:nvPr/>
        </p:nvSpPr>
        <p:spPr>
          <a:xfrm flipV="1">
            <a:off x="5349240" y="4341960"/>
            <a:ext cx="2513160" cy="5659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"/>
          <p:cNvSpPr/>
          <p:nvPr/>
        </p:nvSpPr>
        <p:spPr>
          <a:xfrm>
            <a:off x="5349240" y="4910400"/>
            <a:ext cx="2513160" cy="3002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"/>
          <p:cNvSpPr/>
          <p:nvPr/>
        </p:nvSpPr>
        <p:spPr>
          <a:xfrm>
            <a:off x="5349240" y="4910040"/>
            <a:ext cx="2513160" cy="9860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"/>
          <p:cNvSpPr/>
          <p:nvPr/>
        </p:nvSpPr>
        <p:spPr>
          <a:xfrm rot="16200000">
            <a:off x="2880360" y="5076360"/>
            <a:ext cx="547200" cy="36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"/>
          <p:cNvSpPr/>
          <p:nvPr/>
        </p:nvSpPr>
        <p:spPr>
          <a:xfrm>
            <a:off x="3337560" y="1554480"/>
            <a:ext cx="5555160" cy="201024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"/>
          <p:cNvSpPr/>
          <p:nvPr/>
        </p:nvSpPr>
        <p:spPr>
          <a:xfrm>
            <a:off x="3773160" y="1890360"/>
            <a:ext cx="1711440" cy="1340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8" name=""/>
          <p:cNvSpPr/>
          <p:nvPr/>
        </p:nvSpPr>
        <p:spPr>
          <a:xfrm>
            <a:off x="6748560" y="1890360"/>
            <a:ext cx="1722960" cy="1349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9" name=""/>
          <p:cNvSpPr/>
          <p:nvPr/>
        </p:nvSpPr>
        <p:spPr>
          <a:xfrm>
            <a:off x="5590800" y="2364840"/>
            <a:ext cx="1043280" cy="38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F35DF72-9C37-4CE3-B27F-2F2D12FAF4F4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"/>
          <p:cNvSpPr/>
          <p:nvPr/>
        </p:nvSpPr>
        <p:spPr>
          <a:xfrm>
            <a:off x="4480560" y="4846320"/>
            <a:ext cx="821520" cy="59292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"/>
          <p:cNvSpPr/>
          <p:nvPr/>
        </p:nvSpPr>
        <p:spPr>
          <a:xfrm>
            <a:off x="2743200" y="4846320"/>
            <a:ext cx="821520" cy="59292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Subtitle 57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43" name=""/>
          <p:cNvSpPr/>
          <p:nvPr/>
        </p:nvSpPr>
        <p:spPr>
          <a:xfrm>
            <a:off x="2743200" y="5473800"/>
            <a:ext cx="2558880" cy="7300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4" name=""/>
          <p:cNvSpPr/>
          <p:nvPr/>
        </p:nvSpPr>
        <p:spPr>
          <a:xfrm>
            <a:off x="2743200" y="4094280"/>
            <a:ext cx="2558880" cy="73008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5" name=""/>
          <p:cNvSpPr/>
          <p:nvPr/>
        </p:nvSpPr>
        <p:spPr>
          <a:xfrm>
            <a:off x="7909560" y="411480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6" name=""/>
          <p:cNvSpPr/>
          <p:nvPr/>
        </p:nvSpPr>
        <p:spPr>
          <a:xfrm>
            <a:off x="7909560" y="484632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>
            <a:off x="7909560" y="557784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8" name=""/>
          <p:cNvSpPr/>
          <p:nvPr/>
        </p:nvSpPr>
        <p:spPr>
          <a:xfrm flipV="1">
            <a:off x="5349240" y="4341600"/>
            <a:ext cx="2513160" cy="77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"/>
          <p:cNvSpPr/>
          <p:nvPr/>
        </p:nvSpPr>
        <p:spPr>
          <a:xfrm>
            <a:off x="5349240" y="5120640"/>
            <a:ext cx="2513160" cy="900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"/>
          <p:cNvSpPr/>
          <p:nvPr/>
        </p:nvSpPr>
        <p:spPr>
          <a:xfrm>
            <a:off x="5349240" y="5120640"/>
            <a:ext cx="2513160" cy="7754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"/>
          <p:cNvSpPr/>
          <p:nvPr/>
        </p:nvSpPr>
        <p:spPr>
          <a:xfrm rot="16200000">
            <a:off x="2870640" y="4664880"/>
            <a:ext cx="547200" cy="36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"/>
          <p:cNvSpPr/>
          <p:nvPr/>
        </p:nvSpPr>
        <p:spPr>
          <a:xfrm>
            <a:off x="3337560" y="1554480"/>
            <a:ext cx="5555160" cy="201024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"/>
          <p:cNvSpPr/>
          <p:nvPr/>
        </p:nvSpPr>
        <p:spPr>
          <a:xfrm>
            <a:off x="3773160" y="1890360"/>
            <a:ext cx="1711440" cy="1340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4" name=""/>
          <p:cNvSpPr/>
          <p:nvPr/>
        </p:nvSpPr>
        <p:spPr>
          <a:xfrm>
            <a:off x="6748560" y="1890360"/>
            <a:ext cx="1722960" cy="1349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5" name=""/>
          <p:cNvSpPr/>
          <p:nvPr/>
        </p:nvSpPr>
        <p:spPr>
          <a:xfrm>
            <a:off x="5590800" y="2364840"/>
            <a:ext cx="1043280" cy="38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"/>
          <p:cNvSpPr/>
          <p:nvPr/>
        </p:nvSpPr>
        <p:spPr>
          <a:xfrm rot="16200000">
            <a:off x="4627440" y="5304960"/>
            <a:ext cx="547200" cy="36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"/>
          <p:cNvSpPr/>
          <p:nvPr/>
        </p:nvSpPr>
        <p:spPr>
          <a:xfrm>
            <a:off x="3566160" y="5029200"/>
            <a:ext cx="912960" cy="27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860CD6-007F-42F4-90F9-BFB4AEBA5747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"/>
          <p:cNvSpPr/>
          <p:nvPr/>
        </p:nvSpPr>
        <p:spPr>
          <a:xfrm>
            <a:off x="4480560" y="4846320"/>
            <a:ext cx="821520" cy="59292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"/>
          <p:cNvSpPr/>
          <p:nvPr/>
        </p:nvSpPr>
        <p:spPr>
          <a:xfrm>
            <a:off x="2743200" y="4846320"/>
            <a:ext cx="821520" cy="59292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Subtitle 56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2743200" y="5473800"/>
            <a:ext cx="2558880" cy="7300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2" name=""/>
          <p:cNvSpPr/>
          <p:nvPr/>
        </p:nvSpPr>
        <p:spPr>
          <a:xfrm>
            <a:off x="2743200" y="4094280"/>
            <a:ext cx="2558880" cy="73008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3" name=""/>
          <p:cNvSpPr/>
          <p:nvPr/>
        </p:nvSpPr>
        <p:spPr>
          <a:xfrm>
            <a:off x="7909560" y="411480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4" name=""/>
          <p:cNvSpPr/>
          <p:nvPr/>
        </p:nvSpPr>
        <p:spPr>
          <a:xfrm>
            <a:off x="7909560" y="484632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5" name=""/>
          <p:cNvSpPr/>
          <p:nvPr/>
        </p:nvSpPr>
        <p:spPr>
          <a:xfrm>
            <a:off x="7909560" y="557784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6" name=""/>
          <p:cNvSpPr/>
          <p:nvPr/>
        </p:nvSpPr>
        <p:spPr>
          <a:xfrm flipV="1">
            <a:off x="5349240" y="4341600"/>
            <a:ext cx="2513160" cy="77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"/>
          <p:cNvSpPr/>
          <p:nvPr/>
        </p:nvSpPr>
        <p:spPr>
          <a:xfrm>
            <a:off x="5349240" y="5120640"/>
            <a:ext cx="2513160" cy="900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"/>
          <p:cNvSpPr/>
          <p:nvPr/>
        </p:nvSpPr>
        <p:spPr>
          <a:xfrm>
            <a:off x="5349240" y="5120640"/>
            <a:ext cx="2513160" cy="7754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"/>
          <p:cNvSpPr/>
          <p:nvPr/>
        </p:nvSpPr>
        <p:spPr>
          <a:xfrm rot="16200000">
            <a:off x="2870640" y="4664880"/>
            <a:ext cx="547200" cy="36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"/>
          <p:cNvSpPr/>
          <p:nvPr/>
        </p:nvSpPr>
        <p:spPr>
          <a:xfrm>
            <a:off x="3337560" y="1554480"/>
            <a:ext cx="5555160" cy="201024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"/>
          <p:cNvSpPr/>
          <p:nvPr/>
        </p:nvSpPr>
        <p:spPr>
          <a:xfrm>
            <a:off x="3773160" y="1890360"/>
            <a:ext cx="1711440" cy="1340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6748560" y="1890360"/>
            <a:ext cx="1722960" cy="1349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5590800" y="2364840"/>
            <a:ext cx="1043280" cy="38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"/>
          <p:cNvSpPr/>
          <p:nvPr/>
        </p:nvSpPr>
        <p:spPr>
          <a:xfrm rot="16200000">
            <a:off x="4627440" y="5304960"/>
            <a:ext cx="547200" cy="36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"/>
          <p:cNvSpPr/>
          <p:nvPr/>
        </p:nvSpPr>
        <p:spPr>
          <a:xfrm>
            <a:off x="3566160" y="5029200"/>
            <a:ext cx="912960" cy="27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"/>
          <p:cNvSpPr/>
          <p:nvPr/>
        </p:nvSpPr>
        <p:spPr>
          <a:xfrm>
            <a:off x="370800" y="3654360"/>
            <a:ext cx="333108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477" name=""/>
          <p:cNvSpPr/>
          <p:nvPr/>
        </p:nvSpPr>
        <p:spPr>
          <a:xfrm flipH="1" flipV="1">
            <a:off x="1873080" y="4707720"/>
            <a:ext cx="912960" cy="3643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"/>
          <p:cNvSpPr/>
          <p:nvPr/>
        </p:nvSpPr>
        <p:spPr>
          <a:xfrm>
            <a:off x="727560" y="4526280"/>
            <a:ext cx="119124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interfaces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9" name=""/>
          <p:cNvSpPr/>
          <p:nvPr/>
        </p:nvSpPr>
        <p:spPr>
          <a:xfrm>
            <a:off x="5212080" y="5257800"/>
            <a:ext cx="592920" cy="8672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"/>
          <p:cNvSpPr/>
          <p:nvPr/>
        </p:nvSpPr>
        <p:spPr>
          <a:xfrm>
            <a:off x="5802480" y="5943600"/>
            <a:ext cx="146556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realizations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79D6D9F-9B33-4065-8274-AAF228EBD7A3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ubtitle 54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82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000" cy="3324960"/>
          </a:xfrm>
          <a:prstGeom prst="rect">
            <a:avLst/>
          </a:prstGeom>
          <a:ln w="0">
            <a:noFill/>
          </a:ln>
        </p:spPr>
      </p:pic>
      <p:sp>
        <p:nvSpPr>
          <p:cNvPr id="483" name=""/>
          <p:cNvSpPr/>
          <p:nvPr/>
        </p:nvSpPr>
        <p:spPr>
          <a:xfrm>
            <a:off x="1419840" y="3154680"/>
            <a:ext cx="3516480" cy="110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virtual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virtual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B5444BA-091F-4702-94EC-3D8FA7D038F0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ubtitle 58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85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000" cy="3324960"/>
          </a:xfrm>
          <a:prstGeom prst="rect">
            <a:avLst/>
          </a:prstGeom>
          <a:ln w="0">
            <a:noFill/>
          </a:ln>
        </p:spPr>
      </p:pic>
      <p:sp>
        <p:nvSpPr>
          <p:cNvPr id="486" name=""/>
          <p:cNvSpPr/>
          <p:nvPr/>
        </p:nvSpPr>
        <p:spPr>
          <a:xfrm>
            <a:off x="1371600" y="2526480"/>
            <a:ext cx="4072680" cy="23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m_state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false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m_pin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nullptr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(IPin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pin)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9F2737A-359A-493B-919E-7C9C2C0687F1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ubtitle 5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000" cy="3324960"/>
          </a:xfrm>
          <a:prstGeom prst="rect">
            <a:avLst/>
          </a:prstGeom>
          <a:ln w="0">
            <a:noFill/>
          </a:ln>
        </p:spPr>
      </p:pic>
      <p:sp>
        <p:nvSpPr>
          <p:cNvPr id="489" name=""/>
          <p:cNvSpPr/>
          <p:nvPr/>
        </p:nvSpPr>
        <p:spPr>
          <a:xfrm>
            <a:off x="808560" y="2395440"/>
            <a:ext cx="5407920" cy="272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: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DC8B4CF-8A67-4AD3-9BCF-59CC62818984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" descr=""/>
          <p:cNvPicPr/>
          <p:nvPr/>
        </p:nvPicPr>
        <p:blipFill>
          <a:blip r:embed="rId1"/>
          <a:stretch/>
        </p:blipFill>
        <p:spPr>
          <a:xfrm>
            <a:off x="365760" y="1874520"/>
            <a:ext cx="6216480" cy="4661640"/>
          </a:xfrm>
          <a:prstGeom prst="rect">
            <a:avLst/>
          </a:prstGeom>
          <a:ln w="0">
            <a:noFill/>
          </a:ln>
        </p:spPr>
      </p:pic>
      <p:sp>
        <p:nvSpPr>
          <p:cNvPr id="491" name="Subtitle 60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92" name="" descr=""/>
          <p:cNvPicPr/>
          <p:nvPr/>
        </p:nvPicPr>
        <p:blipFill>
          <a:blip r:embed="rId2"/>
          <a:stretch/>
        </p:blipFill>
        <p:spPr>
          <a:xfrm>
            <a:off x="8116920" y="640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960148F-3B09-4A85-857B-6820CB59DF8C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" descr=""/>
          <p:cNvPicPr/>
          <p:nvPr/>
        </p:nvPicPr>
        <p:blipFill>
          <a:blip r:embed="rId1"/>
          <a:stretch/>
        </p:blipFill>
        <p:spPr>
          <a:xfrm>
            <a:off x="365760" y="1874880"/>
            <a:ext cx="6216480" cy="4661640"/>
          </a:xfrm>
          <a:prstGeom prst="rect">
            <a:avLst/>
          </a:prstGeom>
          <a:ln w="0">
            <a:noFill/>
          </a:ln>
        </p:spPr>
      </p:pic>
      <p:sp>
        <p:nvSpPr>
          <p:cNvPr id="494" name="Subtitle 6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To RTTI, or not to RTTI...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3108960" y="2468880"/>
            <a:ext cx="2741760" cy="37933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"/>
          <p:cNvSpPr/>
          <p:nvPr/>
        </p:nvSpPr>
        <p:spPr>
          <a:xfrm>
            <a:off x="7330320" y="2405880"/>
            <a:ext cx="3869640" cy="18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un-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ime 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ype 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nformation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_type_info sections in the binary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Necessary for: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typeid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dynamic_cast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7" name="" descr=""/>
          <p:cNvPicPr/>
          <p:nvPr/>
        </p:nvPicPr>
        <p:blipFill>
          <a:blip r:embed="rId2"/>
          <a:stretch/>
        </p:blipFill>
        <p:spPr>
          <a:xfrm>
            <a:off x="8117280" y="640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C78F3F2-072F-4AB1-9312-1CDFE50873EB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ubtitle 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7543800" y="1976400"/>
            <a:ext cx="3882240" cy="30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Enums are basically integers with no value restrictions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Runtime branching based on input parameters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C++ support = extern “C”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457560" y="954720"/>
            <a:ext cx="6854040" cy="52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 flipH="1" flipV="1">
            <a:off x="2968200" y="1596240"/>
            <a:ext cx="4568400" cy="6822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"/>
          <p:cNvSpPr/>
          <p:nvPr/>
        </p:nvSpPr>
        <p:spPr>
          <a:xfrm flipH="1">
            <a:off x="5482800" y="3200400"/>
            <a:ext cx="2100240" cy="11394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"/>
          <p:cNvSpPr/>
          <p:nvPr/>
        </p:nvSpPr>
        <p:spPr>
          <a:xfrm flipH="1">
            <a:off x="5711400" y="2286360"/>
            <a:ext cx="1825200" cy="11390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"/>
          <p:cNvSpPr/>
          <p:nvPr/>
        </p:nvSpPr>
        <p:spPr>
          <a:xfrm flipH="1">
            <a:off x="6397200" y="4206240"/>
            <a:ext cx="1185840" cy="5907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DBF607F-DF77-4225-8287-E626CF2EF0B9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" descr=""/>
          <p:cNvPicPr/>
          <p:nvPr/>
        </p:nvPicPr>
        <p:blipFill>
          <a:blip r:embed="rId1"/>
          <a:stretch/>
        </p:blipFill>
        <p:spPr>
          <a:xfrm>
            <a:off x="365760" y="1874880"/>
            <a:ext cx="6216480" cy="4661640"/>
          </a:xfrm>
          <a:prstGeom prst="rect">
            <a:avLst/>
          </a:prstGeom>
          <a:ln w="0">
            <a:noFill/>
          </a:ln>
        </p:spPr>
      </p:pic>
      <p:sp>
        <p:nvSpPr>
          <p:cNvPr id="499" name="Subtitle 63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00" name=""/>
          <p:cNvSpPr/>
          <p:nvPr/>
        </p:nvSpPr>
        <p:spPr>
          <a:xfrm>
            <a:off x="3017520" y="3749040"/>
            <a:ext cx="1050120" cy="25131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"/>
          <p:cNvSpPr/>
          <p:nvPr/>
        </p:nvSpPr>
        <p:spPr>
          <a:xfrm>
            <a:off x="6995160" y="4297680"/>
            <a:ext cx="4784040" cy="98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statically allocated objects, the compiler can often determine the type at compile-time.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-&gt; no virtual function calls (de-virtualization)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2" name=""/>
          <p:cNvSpPr/>
          <p:nvPr/>
        </p:nvSpPr>
        <p:spPr>
          <a:xfrm>
            <a:off x="7635240" y="2377440"/>
            <a:ext cx="2849040" cy="15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true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toggle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delay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1000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03" name="" descr=""/>
          <p:cNvPicPr/>
          <p:nvPr/>
        </p:nvPicPr>
        <p:blipFill>
          <a:blip r:embed="rId2"/>
          <a:stretch/>
        </p:blipFill>
        <p:spPr>
          <a:xfrm>
            <a:off x="8117280" y="640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655879A-4916-4905-BBA8-40CF1A79BBC2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ubtitle 61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05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506" name=""/>
          <p:cNvSpPr/>
          <p:nvPr/>
        </p:nvSpPr>
        <p:spPr>
          <a:xfrm>
            <a:off x="773640" y="2319480"/>
            <a:ext cx="3739320" cy="69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186DCFA-2B68-4D19-95B9-7164E347AFEB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ubtitle 64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08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509" name=""/>
          <p:cNvSpPr/>
          <p:nvPr/>
        </p:nvSpPr>
        <p:spPr>
          <a:xfrm>
            <a:off x="773280" y="2319480"/>
            <a:ext cx="3739320" cy="69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0" name=""/>
          <p:cNvSpPr/>
          <p:nvPr/>
        </p:nvSpPr>
        <p:spPr>
          <a:xfrm>
            <a:off x="864720" y="4298040"/>
            <a:ext cx="3290400" cy="114156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"/>
          <p:cNvSpPr/>
          <p:nvPr/>
        </p:nvSpPr>
        <p:spPr>
          <a:xfrm>
            <a:off x="1139040" y="4800960"/>
            <a:ext cx="2741760" cy="5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2" name=""/>
          <p:cNvSpPr/>
          <p:nvPr/>
        </p:nvSpPr>
        <p:spPr>
          <a:xfrm>
            <a:off x="864720" y="4317480"/>
            <a:ext cx="13953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3" name=""/>
          <p:cNvSpPr/>
          <p:nvPr/>
        </p:nvSpPr>
        <p:spPr>
          <a:xfrm flipH="1" flipV="1">
            <a:off x="770040" y="2467440"/>
            <a:ext cx="414000" cy="265032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"/>
          <p:cNvSpPr/>
          <p:nvPr/>
        </p:nvSpPr>
        <p:spPr>
          <a:xfrm flipH="1" flipV="1">
            <a:off x="819720" y="2878560"/>
            <a:ext cx="364320" cy="205596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13A1FAA-8F55-4954-8927-594F17F96473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ubtitle 65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16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517" name=""/>
          <p:cNvSpPr/>
          <p:nvPr/>
        </p:nvSpPr>
        <p:spPr>
          <a:xfrm>
            <a:off x="767880" y="2319840"/>
            <a:ext cx="3739320" cy="69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>
            <a:off x="859320" y="4298400"/>
            <a:ext cx="3290400" cy="114156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"/>
          <p:cNvSpPr/>
          <p:nvPr/>
        </p:nvSpPr>
        <p:spPr>
          <a:xfrm>
            <a:off x="1133640" y="4801320"/>
            <a:ext cx="2741760" cy="5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0" name=""/>
          <p:cNvSpPr/>
          <p:nvPr/>
        </p:nvSpPr>
        <p:spPr>
          <a:xfrm>
            <a:off x="859320" y="4317840"/>
            <a:ext cx="13953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 flipH="1" flipV="1">
            <a:off x="764640" y="2467800"/>
            <a:ext cx="414000" cy="265032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"/>
          <p:cNvSpPr/>
          <p:nvPr/>
        </p:nvSpPr>
        <p:spPr>
          <a:xfrm flipH="1" flipV="1">
            <a:off x="814320" y="2878920"/>
            <a:ext cx="364320" cy="205596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"/>
          <p:cNvSpPr/>
          <p:nvPr/>
        </p:nvSpPr>
        <p:spPr>
          <a:xfrm>
            <a:off x="6267240" y="2350080"/>
            <a:ext cx="5481360" cy="404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18D11F-8640-4258-BA2E-2AE24AD5A67D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ubtitle 66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25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526" name=""/>
          <p:cNvSpPr/>
          <p:nvPr/>
        </p:nvSpPr>
        <p:spPr>
          <a:xfrm>
            <a:off x="6267240" y="2350080"/>
            <a:ext cx="5481360" cy="404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7" name=""/>
          <p:cNvSpPr/>
          <p:nvPr/>
        </p:nvSpPr>
        <p:spPr>
          <a:xfrm>
            <a:off x="6309360" y="2798640"/>
            <a:ext cx="5347800" cy="2728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"/>
          <p:cNvSpPr/>
          <p:nvPr/>
        </p:nvSpPr>
        <p:spPr>
          <a:xfrm>
            <a:off x="6355080" y="6126480"/>
            <a:ext cx="2101680" cy="2728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"/>
          <p:cNvSpPr/>
          <p:nvPr/>
        </p:nvSpPr>
        <p:spPr>
          <a:xfrm flipH="1">
            <a:off x="8639280" y="3200400"/>
            <a:ext cx="1415880" cy="3107520"/>
          </a:xfrm>
          <a:prstGeom prst="curvedConnector3">
            <a:avLst>
              <a:gd name="adj1" fmla="val -609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"/>
          <p:cNvSpPr/>
          <p:nvPr/>
        </p:nvSpPr>
        <p:spPr>
          <a:xfrm>
            <a:off x="762480" y="2320200"/>
            <a:ext cx="3739320" cy="69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>
            <a:off x="853920" y="4298760"/>
            <a:ext cx="3290400" cy="114156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"/>
          <p:cNvSpPr/>
          <p:nvPr/>
        </p:nvSpPr>
        <p:spPr>
          <a:xfrm>
            <a:off x="1128240" y="4801680"/>
            <a:ext cx="2741760" cy="5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3" name=""/>
          <p:cNvSpPr/>
          <p:nvPr/>
        </p:nvSpPr>
        <p:spPr>
          <a:xfrm>
            <a:off x="853920" y="4318200"/>
            <a:ext cx="13953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4" name=""/>
          <p:cNvSpPr/>
          <p:nvPr/>
        </p:nvSpPr>
        <p:spPr>
          <a:xfrm flipH="1" flipV="1">
            <a:off x="759240" y="2468160"/>
            <a:ext cx="414000" cy="265032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"/>
          <p:cNvSpPr/>
          <p:nvPr/>
        </p:nvSpPr>
        <p:spPr>
          <a:xfrm flipH="1" flipV="1">
            <a:off x="808920" y="2879280"/>
            <a:ext cx="364320" cy="205596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"/>
          <p:cNvSpPr/>
          <p:nvPr/>
        </p:nvSpPr>
        <p:spPr>
          <a:xfrm flipH="1" flipV="1">
            <a:off x="4214160" y="5330520"/>
            <a:ext cx="2059560" cy="91296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"/>
          <p:cNvSpPr/>
          <p:nvPr/>
        </p:nvSpPr>
        <p:spPr>
          <a:xfrm>
            <a:off x="517320" y="5963040"/>
            <a:ext cx="3184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the vtable address in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E589937-28E2-432A-B129-7B06B47F593A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ubtitle 6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39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540" name=""/>
          <p:cNvSpPr/>
          <p:nvPr/>
        </p:nvSpPr>
        <p:spPr>
          <a:xfrm>
            <a:off x="6267240" y="2350080"/>
            <a:ext cx="5481360" cy="404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1" name=""/>
          <p:cNvSpPr/>
          <p:nvPr/>
        </p:nvSpPr>
        <p:spPr>
          <a:xfrm>
            <a:off x="6309360" y="4363920"/>
            <a:ext cx="2330280" cy="2271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"/>
          <p:cNvSpPr/>
          <p:nvPr/>
        </p:nvSpPr>
        <p:spPr>
          <a:xfrm>
            <a:off x="762480" y="2320200"/>
            <a:ext cx="3739320" cy="69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3" name=""/>
          <p:cNvSpPr/>
          <p:nvPr/>
        </p:nvSpPr>
        <p:spPr>
          <a:xfrm>
            <a:off x="853920" y="4298760"/>
            <a:ext cx="3290400" cy="114156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"/>
          <p:cNvSpPr/>
          <p:nvPr/>
        </p:nvSpPr>
        <p:spPr>
          <a:xfrm>
            <a:off x="1128240" y="4801680"/>
            <a:ext cx="2741760" cy="5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5" name=""/>
          <p:cNvSpPr/>
          <p:nvPr/>
        </p:nvSpPr>
        <p:spPr>
          <a:xfrm>
            <a:off x="853920" y="4318200"/>
            <a:ext cx="13953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6" name=""/>
          <p:cNvSpPr/>
          <p:nvPr/>
        </p:nvSpPr>
        <p:spPr>
          <a:xfrm flipH="1" flipV="1">
            <a:off x="759240" y="2468160"/>
            <a:ext cx="414000" cy="265032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"/>
          <p:cNvSpPr/>
          <p:nvPr/>
        </p:nvSpPr>
        <p:spPr>
          <a:xfrm flipH="1" flipV="1">
            <a:off x="808920" y="2879280"/>
            <a:ext cx="364320" cy="205596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"/>
          <p:cNvSpPr/>
          <p:nvPr/>
        </p:nvSpPr>
        <p:spPr>
          <a:xfrm flipH="1">
            <a:off x="3839040" y="4480560"/>
            <a:ext cx="2376000" cy="45576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"/>
          <p:cNvSpPr/>
          <p:nvPr/>
        </p:nvSpPr>
        <p:spPr>
          <a:xfrm>
            <a:off x="517320" y="5825880"/>
            <a:ext cx="3824640" cy="6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the address of the reset method from the vtable into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09B476B-233C-4D3E-98E8-94FE69F1132A}" type="slidenum">
              <a:t>75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ubtitle 67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51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552" name=""/>
          <p:cNvSpPr/>
          <p:nvPr/>
        </p:nvSpPr>
        <p:spPr>
          <a:xfrm>
            <a:off x="6267240" y="2350080"/>
            <a:ext cx="5481360" cy="404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3" name=""/>
          <p:cNvSpPr/>
          <p:nvPr/>
        </p:nvSpPr>
        <p:spPr>
          <a:xfrm>
            <a:off x="6309360" y="4579920"/>
            <a:ext cx="2330280" cy="2271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"/>
          <p:cNvSpPr/>
          <p:nvPr/>
        </p:nvSpPr>
        <p:spPr>
          <a:xfrm>
            <a:off x="762480" y="2320200"/>
            <a:ext cx="3739320" cy="69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5" name=""/>
          <p:cNvSpPr/>
          <p:nvPr/>
        </p:nvSpPr>
        <p:spPr>
          <a:xfrm>
            <a:off x="853920" y="4298760"/>
            <a:ext cx="3290400" cy="114156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"/>
          <p:cNvSpPr/>
          <p:nvPr/>
        </p:nvSpPr>
        <p:spPr>
          <a:xfrm>
            <a:off x="1128240" y="4801680"/>
            <a:ext cx="2741760" cy="5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7" name=""/>
          <p:cNvSpPr/>
          <p:nvPr/>
        </p:nvSpPr>
        <p:spPr>
          <a:xfrm>
            <a:off x="853920" y="4318200"/>
            <a:ext cx="13953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8" name=""/>
          <p:cNvSpPr/>
          <p:nvPr/>
        </p:nvSpPr>
        <p:spPr>
          <a:xfrm flipH="1" flipV="1">
            <a:off x="759240" y="2468160"/>
            <a:ext cx="414000" cy="265032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"/>
          <p:cNvSpPr/>
          <p:nvPr/>
        </p:nvSpPr>
        <p:spPr>
          <a:xfrm flipH="1" flipV="1">
            <a:off x="808920" y="2879280"/>
            <a:ext cx="364320" cy="205596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"/>
          <p:cNvSpPr/>
          <p:nvPr/>
        </p:nvSpPr>
        <p:spPr>
          <a:xfrm flipH="1" flipV="1">
            <a:off x="4250160" y="2421720"/>
            <a:ext cx="1964520" cy="228456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"/>
          <p:cNvSpPr/>
          <p:nvPr/>
        </p:nvSpPr>
        <p:spPr>
          <a:xfrm>
            <a:off x="517320" y="5825880"/>
            <a:ext cx="3824640" cy="6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reset method via the address in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C6321B2-FC55-402A-ABF7-EDD51CB27640}" type="slidenum">
              <a:t>76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ubtitle 68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63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564" name=""/>
          <p:cNvSpPr/>
          <p:nvPr/>
        </p:nvSpPr>
        <p:spPr>
          <a:xfrm>
            <a:off x="6267240" y="2350080"/>
            <a:ext cx="5481360" cy="404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5" name=""/>
          <p:cNvSpPr/>
          <p:nvPr/>
        </p:nvSpPr>
        <p:spPr>
          <a:xfrm>
            <a:off x="6309360" y="5263920"/>
            <a:ext cx="2330280" cy="2271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"/>
          <p:cNvSpPr/>
          <p:nvPr/>
        </p:nvSpPr>
        <p:spPr>
          <a:xfrm>
            <a:off x="762480" y="2320200"/>
            <a:ext cx="3739320" cy="69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7" name=""/>
          <p:cNvSpPr/>
          <p:nvPr/>
        </p:nvSpPr>
        <p:spPr>
          <a:xfrm>
            <a:off x="853920" y="4298760"/>
            <a:ext cx="3290400" cy="114156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"/>
          <p:cNvSpPr/>
          <p:nvPr/>
        </p:nvSpPr>
        <p:spPr>
          <a:xfrm>
            <a:off x="1128240" y="4801680"/>
            <a:ext cx="2741760" cy="5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9" name=""/>
          <p:cNvSpPr/>
          <p:nvPr/>
        </p:nvSpPr>
        <p:spPr>
          <a:xfrm>
            <a:off x="853920" y="4318200"/>
            <a:ext cx="13953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0" name=""/>
          <p:cNvSpPr/>
          <p:nvPr/>
        </p:nvSpPr>
        <p:spPr>
          <a:xfrm flipH="1" flipV="1">
            <a:off x="759240" y="2468160"/>
            <a:ext cx="414000" cy="265032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"/>
          <p:cNvSpPr/>
          <p:nvPr/>
        </p:nvSpPr>
        <p:spPr>
          <a:xfrm flipH="1" flipV="1">
            <a:off x="808920" y="2879280"/>
            <a:ext cx="364320" cy="205596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"/>
          <p:cNvSpPr/>
          <p:nvPr/>
        </p:nvSpPr>
        <p:spPr>
          <a:xfrm flipH="1" flipV="1">
            <a:off x="3838680" y="5119200"/>
            <a:ext cx="2425320" cy="27288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"/>
          <p:cNvSpPr/>
          <p:nvPr/>
        </p:nvSpPr>
        <p:spPr>
          <a:xfrm>
            <a:off x="517320" y="5825880"/>
            <a:ext cx="3824640" cy="6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the address of the set method from the vtable into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A4D1F7B-60E4-4695-BA3B-40F3313F02CD}" type="slidenum">
              <a:t>77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ubtitle 70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75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576" name=""/>
          <p:cNvSpPr/>
          <p:nvPr/>
        </p:nvSpPr>
        <p:spPr>
          <a:xfrm>
            <a:off x="6267240" y="2350080"/>
            <a:ext cx="5481360" cy="404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77" name=""/>
          <p:cNvSpPr/>
          <p:nvPr/>
        </p:nvSpPr>
        <p:spPr>
          <a:xfrm>
            <a:off x="6309360" y="5479920"/>
            <a:ext cx="2330280" cy="2271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"/>
          <p:cNvSpPr/>
          <p:nvPr/>
        </p:nvSpPr>
        <p:spPr>
          <a:xfrm>
            <a:off x="762480" y="2320200"/>
            <a:ext cx="3739320" cy="69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79" name=""/>
          <p:cNvSpPr/>
          <p:nvPr/>
        </p:nvSpPr>
        <p:spPr>
          <a:xfrm>
            <a:off x="853920" y="4298760"/>
            <a:ext cx="3290400" cy="114156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"/>
          <p:cNvSpPr/>
          <p:nvPr/>
        </p:nvSpPr>
        <p:spPr>
          <a:xfrm>
            <a:off x="1128240" y="4801680"/>
            <a:ext cx="2741760" cy="5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1" name=""/>
          <p:cNvSpPr/>
          <p:nvPr/>
        </p:nvSpPr>
        <p:spPr>
          <a:xfrm>
            <a:off x="853920" y="4318200"/>
            <a:ext cx="13953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2" name=""/>
          <p:cNvSpPr/>
          <p:nvPr/>
        </p:nvSpPr>
        <p:spPr>
          <a:xfrm flipH="1" flipV="1">
            <a:off x="759240" y="2468160"/>
            <a:ext cx="414000" cy="265032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"/>
          <p:cNvSpPr/>
          <p:nvPr/>
        </p:nvSpPr>
        <p:spPr>
          <a:xfrm flipH="1" flipV="1">
            <a:off x="808920" y="2879280"/>
            <a:ext cx="364320" cy="205596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"/>
          <p:cNvSpPr/>
          <p:nvPr/>
        </p:nvSpPr>
        <p:spPr>
          <a:xfrm flipH="1" flipV="1">
            <a:off x="4433400" y="2787120"/>
            <a:ext cx="1830960" cy="278748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"/>
          <p:cNvSpPr/>
          <p:nvPr/>
        </p:nvSpPr>
        <p:spPr>
          <a:xfrm>
            <a:off x="517320" y="5825880"/>
            <a:ext cx="3824640" cy="6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set method via the address in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222908-7B39-4E9C-B842-F00D51EDB6A7}" type="slidenum">
              <a:t>78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"/>
          <p:cNvSpPr/>
          <p:nvPr/>
        </p:nvSpPr>
        <p:spPr>
          <a:xfrm>
            <a:off x="4480560" y="4846320"/>
            <a:ext cx="821520" cy="59292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"/>
          <p:cNvSpPr/>
          <p:nvPr/>
        </p:nvSpPr>
        <p:spPr>
          <a:xfrm>
            <a:off x="2743200" y="4846320"/>
            <a:ext cx="821520" cy="59292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Subtitle 75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Recap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89" name=""/>
          <p:cNvSpPr/>
          <p:nvPr/>
        </p:nvSpPr>
        <p:spPr>
          <a:xfrm>
            <a:off x="2743200" y="5473800"/>
            <a:ext cx="2558880" cy="7300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0" name=""/>
          <p:cNvSpPr/>
          <p:nvPr/>
        </p:nvSpPr>
        <p:spPr>
          <a:xfrm>
            <a:off x="2743200" y="4094280"/>
            <a:ext cx="2558880" cy="73008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1" name=""/>
          <p:cNvSpPr/>
          <p:nvPr/>
        </p:nvSpPr>
        <p:spPr>
          <a:xfrm>
            <a:off x="7909560" y="411480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2" name=""/>
          <p:cNvSpPr/>
          <p:nvPr/>
        </p:nvSpPr>
        <p:spPr>
          <a:xfrm>
            <a:off x="7909560" y="484632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3" name=""/>
          <p:cNvSpPr/>
          <p:nvPr/>
        </p:nvSpPr>
        <p:spPr>
          <a:xfrm>
            <a:off x="7909560" y="557784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4" name=""/>
          <p:cNvSpPr/>
          <p:nvPr/>
        </p:nvSpPr>
        <p:spPr>
          <a:xfrm flipV="1">
            <a:off x="5349240" y="4341600"/>
            <a:ext cx="2513160" cy="77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"/>
          <p:cNvSpPr/>
          <p:nvPr/>
        </p:nvSpPr>
        <p:spPr>
          <a:xfrm>
            <a:off x="5349240" y="5120640"/>
            <a:ext cx="2513160" cy="900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"/>
          <p:cNvSpPr/>
          <p:nvPr/>
        </p:nvSpPr>
        <p:spPr>
          <a:xfrm>
            <a:off x="5349240" y="5120640"/>
            <a:ext cx="2513160" cy="7754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"/>
          <p:cNvSpPr/>
          <p:nvPr/>
        </p:nvSpPr>
        <p:spPr>
          <a:xfrm rot="16200000">
            <a:off x="2870640" y="4664880"/>
            <a:ext cx="547200" cy="36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"/>
          <p:cNvSpPr/>
          <p:nvPr/>
        </p:nvSpPr>
        <p:spPr>
          <a:xfrm>
            <a:off x="3337560" y="1554480"/>
            <a:ext cx="5555160" cy="201024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"/>
          <p:cNvSpPr/>
          <p:nvPr/>
        </p:nvSpPr>
        <p:spPr>
          <a:xfrm>
            <a:off x="3773160" y="1890360"/>
            <a:ext cx="1711440" cy="1340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0" name=""/>
          <p:cNvSpPr/>
          <p:nvPr/>
        </p:nvSpPr>
        <p:spPr>
          <a:xfrm>
            <a:off x="6748560" y="1890360"/>
            <a:ext cx="1722960" cy="1349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1" name=""/>
          <p:cNvSpPr/>
          <p:nvPr/>
        </p:nvSpPr>
        <p:spPr>
          <a:xfrm>
            <a:off x="5590800" y="2364840"/>
            <a:ext cx="1043280" cy="38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"/>
          <p:cNvSpPr/>
          <p:nvPr/>
        </p:nvSpPr>
        <p:spPr>
          <a:xfrm rot="16200000">
            <a:off x="4627440" y="5304960"/>
            <a:ext cx="547200" cy="36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"/>
          <p:cNvSpPr/>
          <p:nvPr/>
        </p:nvSpPr>
        <p:spPr>
          <a:xfrm>
            <a:off x="3566160" y="5029200"/>
            <a:ext cx="912960" cy="27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C78B523-3F5F-462C-A5BF-DA5EE6533140}" type="slidenum">
              <a:t>79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"/>
          <p:cNvSpPr/>
          <p:nvPr/>
        </p:nvSpPr>
        <p:spPr>
          <a:xfrm>
            <a:off x="3703320" y="6035040"/>
            <a:ext cx="4808520" cy="3430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"/>
          <p:cNvSpPr/>
          <p:nvPr/>
        </p:nvSpPr>
        <p:spPr>
          <a:xfrm>
            <a:off x="7040880" y="2468880"/>
            <a:ext cx="1779840" cy="225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Subtitle 1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>
            <a:off x="914760" y="2286360"/>
            <a:ext cx="4796640" cy="25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7040880" y="2103120"/>
            <a:ext cx="4340160" cy="30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 flipH="1">
            <a:off x="3562560" y="2560320"/>
            <a:ext cx="3471120" cy="6364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"/>
          <p:cNvSpPr/>
          <p:nvPr/>
        </p:nvSpPr>
        <p:spPr>
          <a:xfrm>
            <a:off x="3677040" y="6035040"/>
            <a:ext cx="48348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 up the pin value for GPIO_PIN_6 (value 6)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71FCF13-7CFF-41E3-887F-27BC88649237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"/>
          <p:cNvSpPr/>
          <p:nvPr/>
        </p:nvSpPr>
        <p:spPr>
          <a:xfrm>
            <a:off x="4480560" y="4846320"/>
            <a:ext cx="821520" cy="59292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"/>
          <p:cNvSpPr/>
          <p:nvPr/>
        </p:nvSpPr>
        <p:spPr>
          <a:xfrm>
            <a:off x="2743200" y="4846320"/>
            <a:ext cx="821520" cy="59292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Subtitle 76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07" name=""/>
          <p:cNvSpPr/>
          <p:nvPr/>
        </p:nvSpPr>
        <p:spPr>
          <a:xfrm>
            <a:off x="2743200" y="5473800"/>
            <a:ext cx="2558880" cy="7300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8" name=""/>
          <p:cNvSpPr/>
          <p:nvPr/>
        </p:nvSpPr>
        <p:spPr>
          <a:xfrm>
            <a:off x="2743200" y="4094280"/>
            <a:ext cx="2558880" cy="73008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9" name=""/>
          <p:cNvSpPr/>
          <p:nvPr/>
        </p:nvSpPr>
        <p:spPr>
          <a:xfrm>
            <a:off x="7909560" y="411480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0" name=""/>
          <p:cNvSpPr/>
          <p:nvPr/>
        </p:nvSpPr>
        <p:spPr>
          <a:xfrm>
            <a:off x="7909560" y="484632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1" name=""/>
          <p:cNvSpPr/>
          <p:nvPr/>
        </p:nvSpPr>
        <p:spPr>
          <a:xfrm>
            <a:off x="7909560" y="5577840"/>
            <a:ext cx="1324440" cy="63864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2" name=""/>
          <p:cNvSpPr/>
          <p:nvPr/>
        </p:nvSpPr>
        <p:spPr>
          <a:xfrm flipV="1">
            <a:off x="5349240" y="4341600"/>
            <a:ext cx="2513160" cy="77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"/>
          <p:cNvSpPr/>
          <p:nvPr/>
        </p:nvSpPr>
        <p:spPr>
          <a:xfrm>
            <a:off x="5349240" y="5120640"/>
            <a:ext cx="2513160" cy="900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"/>
          <p:cNvSpPr/>
          <p:nvPr/>
        </p:nvSpPr>
        <p:spPr>
          <a:xfrm>
            <a:off x="5349240" y="5120640"/>
            <a:ext cx="2513160" cy="7754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"/>
          <p:cNvSpPr/>
          <p:nvPr/>
        </p:nvSpPr>
        <p:spPr>
          <a:xfrm rot="16200000">
            <a:off x="2870640" y="4664880"/>
            <a:ext cx="547200" cy="36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"/>
          <p:cNvSpPr/>
          <p:nvPr/>
        </p:nvSpPr>
        <p:spPr>
          <a:xfrm>
            <a:off x="3337560" y="1554480"/>
            <a:ext cx="5555160" cy="201024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"/>
          <p:cNvSpPr/>
          <p:nvPr/>
        </p:nvSpPr>
        <p:spPr>
          <a:xfrm>
            <a:off x="3773160" y="1890360"/>
            <a:ext cx="1711440" cy="1340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8" name=""/>
          <p:cNvSpPr/>
          <p:nvPr/>
        </p:nvSpPr>
        <p:spPr>
          <a:xfrm>
            <a:off x="6748560" y="1890360"/>
            <a:ext cx="1722960" cy="134928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9" name=""/>
          <p:cNvSpPr/>
          <p:nvPr/>
        </p:nvSpPr>
        <p:spPr>
          <a:xfrm>
            <a:off x="5590800" y="2364840"/>
            <a:ext cx="1043280" cy="38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"/>
          <p:cNvSpPr/>
          <p:nvPr/>
        </p:nvSpPr>
        <p:spPr>
          <a:xfrm rot="16200000">
            <a:off x="4627440" y="5304960"/>
            <a:ext cx="547200" cy="36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"/>
          <p:cNvSpPr/>
          <p:nvPr/>
        </p:nvSpPr>
        <p:spPr>
          <a:xfrm>
            <a:off x="3566160" y="5029200"/>
            <a:ext cx="912960" cy="27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"/>
          <p:cNvSpPr/>
          <p:nvPr/>
        </p:nvSpPr>
        <p:spPr>
          <a:xfrm>
            <a:off x="370800" y="3654360"/>
            <a:ext cx="291780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623" name=""/>
          <p:cNvSpPr/>
          <p:nvPr/>
        </p:nvSpPr>
        <p:spPr>
          <a:xfrm flipH="1" flipV="1">
            <a:off x="1873080" y="4707720"/>
            <a:ext cx="912960" cy="3643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"/>
          <p:cNvSpPr/>
          <p:nvPr/>
        </p:nvSpPr>
        <p:spPr>
          <a:xfrm>
            <a:off x="731520" y="4262400"/>
            <a:ext cx="119124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Interfaces using concepts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5" name=""/>
          <p:cNvSpPr/>
          <p:nvPr/>
        </p:nvSpPr>
        <p:spPr>
          <a:xfrm>
            <a:off x="5212080" y="5257800"/>
            <a:ext cx="410040" cy="8672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"/>
          <p:cNvSpPr/>
          <p:nvPr/>
        </p:nvSpPr>
        <p:spPr>
          <a:xfrm>
            <a:off x="5528160" y="5760720"/>
            <a:ext cx="196848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Implementations that satisfy the requirements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A1B0065-CFB2-4D2F-A716-B2AF532073D4}" type="slidenum">
              <a:t>80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ubtitle 7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28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000" cy="3324960"/>
          </a:xfrm>
          <a:prstGeom prst="rect">
            <a:avLst/>
          </a:prstGeom>
          <a:ln w="0">
            <a:noFill/>
          </a:ln>
        </p:spPr>
      </p:pic>
      <p:sp>
        <p:nvSpPr>
          <p:cNvPr id="629" name=""/>
          <p:cNvSpPr/>
          <p:nvPr/>
        </p:nvSpPr>
        <p:spPr>
          <a:xfrm>
            <a:off x="1005840" y="2880360"/>
            <a:ext cx="4851360" cy="110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typename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{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 }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same_as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{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 }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same_as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E0F0B97-0DC7-431E-A3E6-32F239F60804}" type="slidenum">
              <a:t>81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ubtitle 73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31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000" cy="3324960"/>
          </a:xfrm>
          <a:prstGeom prst="rect">
            <a:avLst/>
          </a:prstGeom>
          <a:ln w="0">
            <a:noFill/>
          </a:ln>
        </p:spPr>
      </p:pic>
      <p:sp>
        <p:nvSpPr>
          <p:cNvPr id="632" name=""/>
          <p:cNvSpPr/>
          <p:nvPr/>
        </p:nvSpPr>
        <p:spPr>
          <a:xfrm>
            <a:off x="1371600" y="2526480"/>
            <a:ext cx="4072680" cy="252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m_state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false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nullptr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: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1826049-8FBC-499E-A46A-8A5E9AE74800}" type="slidenum">
              <a:t>82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ubtitle 74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34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000" cy="3324960"/>
          </a:xfrm>
          <a:prstGeom prst="rect">
            <a:avLst/>
          </a:prstGeom>
          <a:ln w="0">
            <a:noFill/>
          </a:ln>
        </p:spPr>
      </p:pic>
      <p:sp>
        <p:nvSpPr>
          <p:cNvPr id="635" name=""/>
          <p:cNvSpPr/>
          <p:nvPr/>
        </p:nvSpPr>
        <p:spPr>
          <a:xfrm>
            <a:off x="808560" y="2395440"/>
            <a:ext cx="5407920" cy="29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: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Noto Sans CJK SC"/>
              </a:rPr>
              <a:t>static_assert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IPin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 // optional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9266CB4-CDDA-46C8-9667-EB2A94E23BA1}" type="slidenum">
              <a:t>83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ubtitle 71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37" name="" descr=""/>
          <p:cNvPicPr/>
          <p:nvPr/>
        </p:nvPicPr>
        <p:blipFill>
          <a:blip r:embed="rId1"/>
          <a:stretch/>
        </p:blipFill>
        <p:spPr>
          <a:xfrm>
            <a:off x="7793640" y="676440"/>
            <a:ext cx="1299960" cy="1506960"/>
          </a:xfrm>
          <a:prstGeom prst="rect">
            <a:avLst/>
          </a:prstGeom>
          <a:ln w="0">
            <a:noFill/>
          </a:ln>
        </p:spPr>
      </p:pic>
      <p:sp>
        <p:nvSpPr>
          <p:cNvPr id="638" name=""/>
          <p:cNvSpPr/>
          <p:nvPr/>
        </p:nvSpPr>
        <p:spPr>
          <a:xfrm>
            <a:off x="4023360" y="3135960"/>
            <a:ext cx="4103280" cy="42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Compiles to the same binary.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0583043-FA76-425F-BF0E-9553E9EAF9F3}" type="slidenum">
              <a:t>84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" descr=""/>
          <p:cNvPicPr/>
          <p:nvPr/>
        </p:nvPicPr>
        <p:blipFill>
          <a:blip r:embed="rId1"/>
          <a:stretch/>
        </p:blipFill>
        <p:spPr>
          <a:xfrm>
            <a:off x="1554480" y="1225080"/>
            <a:ext cx="9142560" cy="5484960"/>
          </a:xfrm>
          <a:prstGeom prst="rect">
            <a:avLst/>
          </a:prstGeom>
          <a:ln w="0">
            <a:noFill/>
          </a:ln>
        </p:spPr>
      </p:pic>
      <p:sp>
        <p:nvSpPr>
          <p:cNvPr id="640" name="Subtitle 84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41" name="" descr=""/>
          <p:cNvPicPr/>
          <p:nvPr/>
        </p:nvPicPr>
        <p:blipFill>
          <a:blip r:embed="rId2"/>
          <a:stretch/>
        </p:blipFill>
        <p:spPr>
          <a:xfrm rot="20838000">
            <a:off x="7386840" y="613800"/>
            <a:ext cx="951480" cy="1103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B246844-F365-4B3B-951E-6D299867A1D9}" type="slidenum">
              <a:t>85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" descr=""/>
          <p:cNvPicPr/>
          <p:nvPr/>
        </p:nvPicPr>
        <p:blipFill>
          <a:blip r:embed="rId1"/>
          <a:stretch/>
        </p:blipFill>
        <p:spPr>
          <a:xfrm>
            <a:off x="1554480" y="1225080"/>
            <a:ext cx="9142560" cy="5484960"/>
          </a:xfrm>
          <a:prstGeom prst="rect">
            <a:avLst/>
          </a:prstGeom>
          <a:ln w="0">
            <a:noFill/>
          </a:ln>
        </p:spPr>
      </p:pic>
      <p:sp>
        <p:nvSpPr>
          <p:cNvPr id="643" name="Subtitle 85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44" name="" descr=""/>
          <p:cNvPicPr/>
          <p:nvPr/>
        </p:nvPicPr>
        <p:blipFill>
          <a:blip r:embed="rId2"/>
          <a:stretch/>
        </p:blipFill>
        <p:spPr>
          <a:xfrm rot="20838000">
            <a:off x="7386840" y="613800"/>
            <a:ext cx="951480" cy="1103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4EAC52A-9ED7-4840-859B-EFA06175BA5A}" type="slidenum">
              <a:t>86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ubtitle 87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46" name=""/>
          <p:cNvSpPr/>
          <p:nvPr/>
        </p:nvSpPr>
        <p:spPr>
          <a:xfrm>
            <a:off x="4070520" y="2651760"/>
            <a:ext cx="5529240" cy="255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branching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Function calls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input validation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070911-3196-4E3E-98FE-DB252F368D2A}" type="slidenum">
              <a:t>87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"/>
          <p:cNvSpPr/>
          <p:nvPr/>
        </p:nvSpPr>
        <p:spPr>
          <a:xfrm>
            <a:off x="4070520" y="2651760"/>
            <a:ext cx="5529240" cy="255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branching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Function calls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input validation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48" name="Subtitle 28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49" name="" descr=""/>
          <p:cNvPicPr/>
          <p:nvPr/>
        </p:nvPicPr>
        <p:blipFill>
          <a:blip r:embed="rId1"/>
          <a:stretch/>
        </p:blipFill>
        <p:spPr>
          <a:xfrm>
            <a:off x="2169360" y="1508760"/>
            <a:ext cx="7841880" cy="4671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161C6E-A88F-4A5A-9CC1-6B23B86D4302}" type="slidenum">
              <a:t>88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ubtitle 26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Setup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51" name=""/>
          <p:cNvSpPr/>
          <p:nvPr/>
        </p:nvSpPr>
        <p:spPr>
          <a:xfrm>
            <a:off x="5083920" y="1901880"/>
            <a:ext cx="2120400" cy="36381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52" name=""/>
          <p:cNvSpPr/>
          <p:nvPr/>
        </p:nvSpPr>
        <p:spPr>
          <a:xfrm>
            <a:off x="2980800" y="2578680"/>
            <a:ext cx="1955880" cy="74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ANALOG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3" name=""/>
          <p:cNvSpPr/>
          <p:nvPr/>
        </p:nvSpPr>
        <p:spPr>
          <a:xfrm>
            <a:off x="2980800" y="3968280"/>
            <a:ext cx="1955880" cy="74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ANALOG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4" name=""/>
          <p:cNvSpPr/>
          <p:nvPr/>
        </p:nvSpPr>
        <p:spPr>
          <a:xfrm>
            <a:off x="7406640" y="2597040"/>
            <a:ext cx="1955880" cy="74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5" name=""/>
          <p:cNvSpPr/>
          <p:nvPr/>
        </p:nvSpPr>
        <p:spPr>
          <a:xfrm>
            <a:off x="7388280" y="4005000"/>
            <a:ext cx="1955880" cy="74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56" name="" descr=""/>
          <p:cNvPicPr/>
          <p:nvPr/>
        </p:nvPicPr>
        <p:blipFill>
          <a:blip r:embed="rId1"/>
          <a:stretch/>
        </p:blipFill>
        <p:spPr>
          <a:xfrm>
            <a:off x="1023840" y="3751200"/>
            <a:ext cx="1436400" cy="1148760"/>
          </a:xfrm>
          <a:prstGeom prst="rect">
            <a:avLst/>
          </a:prstGeom>
          <a:ln w="0">
            <a:noFill/>
          </a:ln>
        </p:spPr>
      </p:pic>
      <p:pic>
        <p:nvPicPr>
          <p:cNvPr id="657" name="" descr=""/>
          <p:cNvPicPr/>
          <p:nvPr/>
        </p:nvPicPr>
        <p:blipFill>
          <a:blip r:embed="rId2"/>
          <a:stretch/>
        </p:blipFill>
        <p:spPr>
          <a:xfrm>
            <a:off x="1042200" y="2269800"/>
            <a:ext cx="1436400" cy="1148760"/>
          </a:xfrm>
          <a:prstGeom prst="rect">
            <a:avLst/>
          </a:prstGeom>
          <a:ln w="0">
            <a:noFill/>
          </a:ln>
        </p:spPr>
      </p:pic>
      <p:pic>
        <p:nvPicPr>
          <p:cNvPr id="658" name="" descr=""/>
          <p:cNvPicPr/>
          <p:nvPr/>
        </p:nvPicPr>
        <p:blipFill>
          <a:blip r:embed="rId3"/>
          <a:stretch/>
        </p:blipFill>
        <p:spPr>
          <a:xfrm>
            <a:off x="10707480" y="2683080"/>
            <a:ext cx="388800" cy="681120"/>
          </a:xfrm>
          <a:prstGeom prst="rect">
            <a:avLst/>
          </a:prstGeom>
          <a:ln w="0">
            <a:noFill/>
          </a:ln>
        </p:spPr>
      </p:pic>
      <p:pic>
        <p:nvPicPr>
          <p:cNvPr id="659" name="" descr=""/>
          <p:cNvPicPr/>
          <p:nvPr/>
        </p:nvPicPr>
        <p:blipFill>
          <a:blip r:embed="rId4"/>
          <a:stretch/>
        </p:blipFill>
        <p:spPr>
          <a:xfrm>
            <a:off x="9527760" y="2679120"/>
            <a:ext cx="392040" cy="684720"/>
          </a:xfrm>
          <a:prstGeom prst="rect">
            <a:avLst/>
          </a:prstGeom>
          <a:ln w="0">
            <a:noFill/>
          </a:ln>
        </p:spPr>
      </p:pic>
      <p:pic>
        <p:nvPicPr>
          <p:cNvPr id="660" name="" descr=""/>
          <p:cNvPicPr/>
          <p:nvPr/>
        </p:nvPicPr>
        <p:blipFill>
          <a:blip r:embed="rId5"/>
          <a:stretch/>
        </p:blipFill>
        <p:spPr>
          <a:xfrm>
            <a:off x="9921240" y="2679120"/>
            <a:ext cx="392040" cy="684720"/>
          </a:xfrm>
          <a:prstGeom prst="rect">
            <a:avLst/>
          </a:prstGeom>
          <a:ln w="0">
            <a:noFill/>
          </a:ln>
        </p:spPr>
      </p:pic>
      <p:pic>
        <p:nvPicPr>
          <p:cNvPr id="661" name="" descr=""/>
          <p:cNvPicPr/>
          <p:nvPr/>
        </p:nvPicPr>
        <p:blipFill>
          <a:blip r:embed="rId6"/>
          <a:stretch/>
        </p:blipFill>
        <p:spPr>
          <a:xfrm>
            <a:off x="10314360" y="2679480"/>
            <a:ext cx="392040" cy="684720"/>
          </a:xfrm>
          <a:prstGeom prst="rect">
            <a:avLst/>
          </a:prstGeom>
          <a:ln w="0">
            <a:noFill/>
          </a:ln>
        </p:spPr>
      </p:pic>
      <p:pic>
        <p:nvPicPr>
          <p:cNvPr id="662" name="" descr=""/>
          <p:cNvPicPr/>
          <p:nvPr/>
        </p:nvPicPr>
        <p:blipFill>
          <a:blip r:embed="rId7"/>
          <a:stretch/>
        </p:blipFill>
        <p:spPr>
          <a:xfrm>
            <a:off x="11097720" y="2683440"/>
            <a:ext cx="388800" cy="681120"/>
          </a:xfrm>
          <a:prstGeom prst="rect">
            <a:avLst/>
          </a:prstGeom>
          <a:ln w="0">
            <a:noFill/>
          </a:ln>
        </p:spPr>
      </p:pic>
      <p:pic>
        <p:nvPicPr>
          <p:cNvPr id="663" name="" descr=""/>
          <p:cNvPicPr/>
          <p:nvPr/>
        </p:nvPicPr>
        <p:blipFill>
          <a:blip r:embed="rId8"/>
          <a:stretch/>
        </p:blipFill>
        <p:spPr>
          <a:xfrm>
            <a:off x="10167840" y="3858840"/>
            <a:ext cx="669960" cy="1169280"/>
          </a:xfrm>
          <a:prstGeom prst="rect">
            <a:avLst/>
          </a:prstGeom>
          <a:ln w="0">
            <a:noFill/>
          </a:ln>
        </p:spPr>
      </p:pic>
      <p:pic>
        <p:nvPicPr>
          <p:cNvPr id="664" name="" descr=""/>
          <p:cNvPicPr/>
          <p:nvPr/>
        </p:nvPicPr>
        <p:blipFill>
          <a:blip r:embed="rId9"/>
          <a:stretch/>
        </p:blipFill>
        <p:spPr>
          <a:xfrm>
            <a:off x="5687280" y="4260960"/>
            <a:ext cx="895320" cy="895320"/>
          </a:xfrm>
          <a:prstGeom prst="rect">
            <a:avLst/>
          </a:prstGeom>
          <a:ln w="0">
            <a:noFill/>
          </a:ln>
        </p:spPr>
      </p:pic>
      <p:pic>
        <p:nvPicPr>
          <p:cNvPr id="665" name="" descr=""/>
          <p:cNvPicPr/>
          <p:nvPr/>
        </p:nvPicPr>
        <p:blipFill>
          <a:blip r:embed="rId10"/>
          <a:stretch/>
        </p:blipFill>
        <p:spPr>
          <a:xfrm>
            <a:off x="5619240" y="2578320"/>
            <a:ext cx="963360" cy="5774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61ECBE4-F9CD-43B4-926C-C82B14F99981}" type="slidenum">
              <a:t>89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"/>
          <p:cNvSpPr/>
          <p:nvPr/>
        </p:nvSpPr>
        <p:spPr>
          <a:xfrm>
            <a:off x="3200400" y="6035040"/>
            <a:ext cx="5757480" cy="362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"/>
          <p:cNvSpPr/>
          <p:nvPr/>
        </p:nvSpPr>
        <p:spPr>
          <a:xfrm>
            <a:off x="7040880" y="2743200"/>
            <a:ext cx="2877120" cy="225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Subtitle 6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914760" y="2286360"/>
            <a:ext cx="4796640" cy="25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7040880" y="2103120"/>
            <a:ext cx="4340160" cy="30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 flipH="1">
            <a:off x="3013920" y="2834280"/>
            <a:ext cx="4019760" cy="10940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"/>
          <p:cNvSpPr/>
          <p:nvPr/>
        </p:nvSpPr>
        <p:spPr>
          <a:xfrm>
            <a:off x="3179880" y="6035040"/>
            <a:ext cx="58291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prepare for calling a function by saving the current state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B3E521E-D5E9-4E22-8AE0-078674CD4FA0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ubtitle 8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Modules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67" name=""/>
          <p:cNvSpPr/>
          <p:nvPr/>
        </p:nvSpPr>
        <p:spPr>
          <a:xfrm>
            <a:off x="4565160" y="320076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Timer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8" name=""/>
          <p:cNvSpPr/>
          <p:nvPr/>
        </p:nvSpPr>
        <p:spPr>
          <a:xfrm>
            <a:off x="1317240" y="320040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Clock &amp; Oscillator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9" name=""/>
          <p:cNvSpPr/>
          <p:nvPr/>
        </p:nvSpPr>
        <p:spPr>
          <a:xfrm>
            <a:off x="2941560" y="320076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SysTick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0" name=""/>
          <p:cNvSpPr/>
          <p:nvPr/>
        </p:nvSpPr>
        <p:spPr>
          <a:xfrm>
            <a:off x="6189840" y="320076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UART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1" name=""/>
          <p:cNvSpPr/>
          <p:nvPr/>
        </p:nvSpPr>
        <p:spPr>
          <a:xfrm>
            <a:off x="7813080" y="320040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ADC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2" name=""/>
          <p:cNvSpPr/>
          <p:nvPr/>
        </p:nvSpPr>
        <p:spPr>
          <a:xfrm>
            <a:off x="9437040" y="320040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3" name=""/>
          <p:cNvSpPr/>
          <p:nvPr/>
        </p:nvSpPr>
        <p:spPr>
          <a:xfrm>
            <a:off x="365760" y="951120"/>
            <a:ext cx="749160" cy="4928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F80715A-E6DB-4B83-BB50-F59267880B49}" type="slidenum">
              <a:t>90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ubtitle 91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Modules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75" name=""/>
          <p:cNvSpPr/>
          <p:nvPr/>
        </p:nvSpPr>
        <p:spPr>
          <a:xfrm>
            <a:off x="4565160" y="320076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Timer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6" name=""/>
          <p:cNvSpPr/>
          <p:nvPr/>
        </p:nvSpPr>
        <p:spPr>
          <a:xfrm>
            <a:off x="1317240" y="320040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Clock &amp; Oscillator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7" name=""/>
          <p:cNvSpPr/>
          <p:nvPr/>
        </p:nvSpPr>
        <p:spPr>
          <a:xfrm>
            <a:off x="2941560" y="320076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SysTick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8" name=""/>
          <p:cNvSpPr/>
          <p:nvPr/>
        </p:nvSpPr>
        <p:spPr>
          <a:xfrm>
            <a:off x="6189840" y="320076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UART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9" name=""/>
          <p:cNvSpPr/>
          <p:nvPr/>
        </p:nvSpPr>
        <p:spPr>
          <a:xfrm>
            <a:off x="7813080" y="320040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ADC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80" name=""/>
          <p:cNvSpPr/>
          <p:nvPr/>
        </p:nvSpPr>
        <p:spPr>
          <a:xfrm>
            <a:off x="9437040" y="320040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81" name=""/>
          <p:cNvSpPr/>
          <p:nvPr/>
        </p:nvSpPr>
        <p:spPr>
          <a:xfrm>
            <a:off x="2809440" y="4459320"/>
            <a:ext cx="17665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Delays (us, ms)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2" name=""/>
          <p:cNvSpPr/>
          <p:nvPr/>
        </p:nvSpPr>
        <p:spPr>
          <a:xfrm>
            <a:off x="4297680" y="2357640"/>
            <a:ext cx="213696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Time measurement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3" name=""/>
          <p:cNvSpPr/>
          <p:nvPr/>
        </p:nvSpPr>
        <p:spPr>
          <a:xfrm>
            <a:off x="6126480" y="4332600"/>
            <a:ext cx="1763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Communication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with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4" name=""/>
          <p:cNvSpPr/>
          <p:nvPr/>
        </p:nvSpPr>
        <p:spPr>
          <a:xfrm>
            <a:off x="7900200" y="2558520"/>
            <a:ext cx="14464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Analog 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5" name=""/>
          <p:cNvSpPr/>
          <p:nvPr/>
        </p:nvSpPr>
        <p:spPr>
          <a:xfrm>
            <a:off x="9820440" y="4440960"/>
            <a:ext cx="7376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6" name=""/>
          <p:cNvSpPr/>
          <p:nvPr/>
        </p:nvSpPr>
        <p:spPr>
          <a:xfrm>
            <a:off x="1097640" y="2502000"/>
            <a:ext cx="21186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Clock configuration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7" name=""/>
          <p:cNvSpPr/>
          <p:nvPr/>
        </p:nvSpPr>
        <p:spPr>
          <a:xfrm>
            <a:off x="365760" y="951120"/>
            <a:ext cx="749160" cy="4928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D245FAB-9C2E-4377-8151-72298442F729}" type="slidenum">
              <a:t>91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ubtitle 92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Modules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89" name=""/>
          <p:cNvSpPr/>
          <p:nvPr/>
        </p:nvSpPr>
        <p:spPr>
          <a:xfrm>
            <a:off x="4565160" y="320076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Timer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90" name=""/>
          <p:cNvSpPr/>
          <p:nvPr/>
        </p:nvSpPr>
        <p:spPr>
          <a:xfrm>
            <a:off x="1317240" y="3200400"/>
            <a:ext cx="1579320" cy="102312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Clock &amp; Oscillator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91" name=""/>
          <p:cNvSpPr/>
          <p:nvPr/>
        </p:nvSpPr>
        <p:spPr>
          <a:xfrm>
            <a:off x="2941560" y="3200760"/>
            <a:ext cx="1579320" cy="102312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SysTick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92" name=""/>
          <p:cNvSpPr/>
          <p:nvPr/>
        </p:nvSpPr>
        <p:spPr>
          <a:xfrm>
            <a:off x="6189840" y="3200760"/>
            <a:ext cx="1579320" cy="1023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UART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93" name=""/>
          <p:cNvSpPr/>
          <p:nvPr/>
        </p:nvSpPr>
        <p:spPr>
          <a:xfrm>
            <a:off x="7813080" y="3200400"/>
            <a:ext cx="1579320" cy="102312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ADC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94" name=""/>
          <p:cNvSpPr/>
          <p:nvPr/>
        </p:nvSpPr>
        <p:spPr>
          <a:xfrm>
            <a:off x="9437040" y="3200400"/>
            <a:ext cx="1579320" cy="102312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95" name=""/>
          <p:cNvSpPr/>
          <p:nvPr/>
        </p:nvSpPr>
        <p:spPr>
          <a:xfrm>
            <a:off x="365400" y="1499760"/>
            <a:ext cx="749160" cy="49284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C++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96" name=""/>
          <p:cNvSpPr/>
          <p:nvPr/>
        </p:nvSpPr>
        <p:spPr>
          <a:xfrm>
            <a:off x="365760" y="951120"/>
            <a:ext cx="749160" cy="4928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97" name=""/>
          <p:cNvSpPr/>
          <p:nvPr/>
        </p:nvSpPr>
        <p:spPr>
          <a:xfrm>
            <a:off x="2809800" y="4459680"/>
            <a:ext cx="17665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Delays (us, ms)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8" name=""/>
          <p:cNvSpPr/>
          <p:nvPr/>
        </p:nvSpPr>
        <p:spPr>
          <a:xfrm>
            <a:off x="4298040" y="2358000"/>
            <a:ext cx="213696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Time measurement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9" name=""/>
          <p:cNvSpPr/>
          <p:nvPr/>
        </p:nvSpPr>
        <p:spPr>
          <a:xfrm>
            <a:off x="6126840" y="4332960"/>
            <a:ext cx="1763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Communication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with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00" name=""/>
          <p:cNvSpPr/>
          <p:nvPr/>
        </p:nvSpPr>
        <p:spPr>
          <a:xfrm>
            <a:off x="7900560" y="2558880"/>
            <a:ext cx="14464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Analog 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01" name=""/>
          <p:cNvSpPr/>
          <p:nvPr/>
        </p:nvSpPr>
        <p:spPr>
          <a:xfrm>
            <a:off x="9820800" y="4441320"/>
            <a:ext cx="7376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02" name=""/>
          <p:cNvSpPr/>
          <p:nvPr/>
        </p:nvSpPr>
        <p:spPr>
          <a:xfrm>
            <a:off x="1098000" y="2502360"/>
            <a:ext cx="21186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Clock configuration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BB0C9FC-3958-4B59-BD9B-34A527C86228}" type="slidenum">
              <a:t>92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"/>
          <p:cNvSpPr/>
          <p:nvPr/>
        </p:nvSpPr>
        <p:spPr>
          <a:xfrm>
            <a:off x="1691640" y="1737360"/>
            <a:ext cx="9644040" cy="20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This is about the “special” cases where the hardware is known, which is quite common for embedded systems.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 did not replace the HAL given by the manufacturer, I extended it.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 same techniques can be used in any other application as well, if the circumstances allow it.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These are no guidelines or rules.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04" name="Subtitle 88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Notes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301AFA0-55D5-4B78-BBB2-770F18FCFAF5}" type="slidenum">
              <a:t>93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ubtitle 29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Enumerations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06" name=""/>
          <p:cNvSpPr/>
          <p:nvPr/>
        </p:nvSpPr>
        <p:spPr>
          <a:xfrm>
            <a:off x="3256200" y="2514600"/>
            <a:ext cx="5295240" cy="196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"/>
          <p:cNvSpPr/>
          <p:nvPr/>
        </p:nvSpPr>
        <p:spPr>
          <a:xfrm>
            <a:off x="738360" y="1710360"/>
            <a:ext cx="4105080" cy="14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enum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input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0b01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0b10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analog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0b11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8" name=""/>
          <p:cNvSpPr/>
          <p:nvPr/>
        </p:nvSpPr>
        <p:spPr>
          <a:xfrm>
            <a:off x="720360" y="4017240"/>
            <a:ext cx="3848760" cy="150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enum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ports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port_b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port_a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9" name=""/>
          <p:cNvSpPr/>
          <p:nvPr/>
        </p:nvSpPr>
        <p:spPr>
          <a:xfrm>
            <a:off x="6309360" y="2560320"/>
            <a:ext cx="5300640" cy="198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Enumerations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Not plain integers anymore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implicit conversions between enum values and integral types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Explicit static_cast required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Harder to misuse accidentally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02B14FF-E349-4955-818D-76988133E304}" type="slidenum">
              <a:t>94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ubtitle 25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Concepts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11" name=""/>
          <p:cNvSpPr/>
          <p:nvPr/>
        </p:nvSpPr>
        <p:spPr>
          <a:xfrm>
            <a:off x="3256200" y="2514600"/>
            <a:ext cx="5295240" cy="196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"/>
          <p:cNvSpPr/>
          <p:nvPr/>
        </p:nvSpPr>
        <p:spPr>
          <a:xfrm>
            <a:off x="731520" y="1703160"/>
            <a:ext cx="6032160" cy="181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input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analog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3" name=""/>
          <p:cNvSpPr/>
          <p:nvPr/>
        </p:nvSpPr>
        <p:spPr>
          <a:xfrm>
            <a:off x="731520" y="4114440"/>
            <a:ext cx="6262200" cy="19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is_valid_low_pin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is_valid_high_pin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...);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E425D87-2D3A-40A8-ADC8-9962A61A47C5}" type="slidenum">
              <a:t>95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ubtitle 27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Immediate Functions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15" name=""/>
          <p:cNvSpPr/>
          <p:nvPr/>
        </p:nvSpPr>
        <p:spPr>
          <a:xfrm>
            <a:off x="3256200" y="2514600"/>
            <a:ext cx="5295240" cy="196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"/>
          <p:cNvSpPr/>
          <p:nvPr/>
        </p:nvSpPr>
        <p:spPr>
          <a:xfrm>
            <a:off x="731520" y="2091960"/>
            <a:ext cx="7220880" cy="31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 ...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consteval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moder_value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(...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         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 ...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consteval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moder_bitmask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(...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GPIO_MODER_MODER0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         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E50296E-0DC0-45C1-843B-4F06F3376538}" type="slidenum">
              <a:t>96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ubtitle 30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Compile-time Branching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18" name=""/>
          <p:cNvSpPr/>
          <p:nvPr/>
        </p:nvSpPr>
        <p:spPr>
          <a:xfrm>
            <a:off x="585000" y="1605960"/>
            <a:ext cx="9412560" cy="31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GpioInitConfig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is_valid_gpio_config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pin...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configure_pins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static_assert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sizeof...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a31515"/>
                </a:solidFill>
                <a:latin typeface="Consolas"/>
                <a:ea typeface="DejaVu Sans"/>
              </a:rPr>
              <a:t>"No pins provided."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Noto Sans CJK SC"/>
              </a:rPr>
              <a:t>constexpr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Noto Sans CJK SC"/>
              </a:rPr>
              <a:t>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||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Noto Sans CJK SC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Noto Sans CJK SC"/>
              </a:rPr>
              <a:t>constexpr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!=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Noto Sans CJK SC"/>
              </a:rPr>
              <a:t>analog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Noto Sans CJK SC"/>
              </a:rPr>
              <a:t>constexpr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Noto Sans CJK SC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5F602D-B0C8-4955-962A-3AD76EB8FA16}" type="slidenum">
              <a:t>97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ubtitle 86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Result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20" name=""/>
          <p:cNvSpPr/>
          <p:nvPr/>
        </p:nvSpPr>
        <p:spPr>
          <a:xfrm>
            <a:off x="3350520" y="2231280"/>
            <a:ext cx="5127120" cy="29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Compile time parameter validation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Compile time bitmask calculations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Compile time branching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Complex functions -&gt; couple of register operations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721" name="Picture 1" descr="A green check mark on a black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8187120" y="2059200"/>
            <a:ext cx="728280" cy="627840"/>
          </a:xfrm>
          <a:prstGeom prst="rect">
            <a:avLst/>
          </a:prstGeom>
          <a:ln w="0">
            <a:noFill/>
          </a:ln>
        </p:spPr>
      </p:pic>
      <p:pic>
        <p:nvPicPr>
          <p:cNvPr id="722" name="Picture 3" descr="A green check mark on a black background&#10;&#10;Description automatically generated"/>
          <p:cNvPicPr/>
          <p:nvPr/>
        </p:nvPicPr>
        <p:blipFill>
          <a:blip r:embed="rId2"/>
          <a:stretch/>
        </p:blipFill>
        <p:spPr>
          <a:xfrm>
            <a:off x="8187120" y="2738880"/>
            <a:ext cx="728280" cy="627840"/>
          </a:xfrm>
          <a:prstGeom prst="rect">
            <a:avLst/>
          </a:prstGeom>
          <a:ln w="0">
            <a:noFill/>
          </a:ln>
        </p:spPr>
      </p:pic>
      <p:pic>
        <p:nvPicPr>
          <p:cNvPr id="723" name="Picture 4" descr="A green check mark on a black background&#10;&#10;Description automatically generated"/>
          <p:cNvPicPr/>
          <p:nvPr/>
        </p:nvPicPr>
        <p:blipFill>
          <a:blip r:embed="rId3"/>
          <a:stretch/>
        </p:blipFill>
        <p:spPr>
          <a:xfrm>
            <a:off x="8187120" y="3418560"/>
            <a:ext cx="728280" cy="627840"/>
          </a:xfrm>
          <a:prstGeom prst="rect">
            <a:avLst/>
          </a:prstGeom>
          <a:ln w="0">
            <a:noFill/>
          </a:ln>
        </p:spPr>
      </p:pic>
      <p:pic>
        <p:nvPicPr>
          <p:cNvPr id="724" name="Picture 5" descr="A green check mark on a black background&#10;&#10;Description automatically generated"/>
          <p:cNvPicPr/>
          <p:nvPr/>
        </p:nvPicPr>
        <p:blipFill>
          <a:blip r:embed="rId4"/>
          <a:stretch/>
        </p:blipFill>
        <p:spPr>
          <a:xfrm>
            <a:off x="8187120" y="4206240"/>
            <a:ext cx="728280" cy="6278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696F146-866B-49DB-A6D9-6847BEAC9C90}" type="slidenum">
              <a:t>98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ubtitle 90"/>
          <p:cNvSpPr/>
          <p:nvPr/>
        </p:nvSpPr>
        <p:spPr>
          <a:xfrm>
            <a:off x="1933920" y="633240"/>
            <a:ext cx="832032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Result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26" name="" descr=""/>
          <p:cNvPicPr/>
          <p:nvPr/>
        </p:nvPicPr>
        <p:blipFill>
          <a:blip r:embed="rId1"/>
          <a:stretch/>
        </p:blipFill>
        <p:spPr>
          <a:xfrm>
            <a:off x="2378880" y="1110960"/>
            <a:ext cx="7223040" cy="5416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E202076-3467-4467-A669-D62DAB4AAEEF}" type="slidenum">
              <a:t>99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1641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2024-07-22T11:26:38Z</dcterms:created>
  <dc:creator/>
  <dc:description/>
  <dc:language>en-US</dc:language>
  <cp:lastModifiedBy/>
  <dcterms:modified xsi:type="dcterms:W3CDTF">2024-08-03T09:35:34Z</dcterms:modified>
  <cp:revision>741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11</vt:i4>
  </property>
</Properties>
</file>